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1"/>
  </p:sldMasterIdLst>
  <p:sldIdLst>
    <p:sldId id="276" r:id="rId2"/>
    <p:sldId id="268" r:id="rId3"/>
    <p:sldId id="273" r:id="rId4"/>
    <p:sldId id="270" r:id="rId5"/>
    <p:sldId id="271" r:id="rId6"/>
    <p:sldId id="269" r:id="rId7"/>
    <p:sldId id="267" r:id="rId8"/>
    <p:sldId id="257"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5DDB0E-8DD3-4218-A2E8-66BBFAD2D439}">
          <p14:sldIdLst>
            <p14:sldId id="276"/>
            <p14:sldId id="268"/>
            <p14:sldId id="273"/>
            <p14:sldId id="270"/>
            <p14:sldId id="271"/>
            <p14:sldId id="269"/>
          </p14:sldIdLst>
        </p14:section>
        <p14:section name="Untitled Section" id="{62B9D06E-318B-439A-B988-6638C987E5D4}">
          <p14:sldIdLst>
            <p14:sldId id="267"/>
            <p14:sldId id="257"/>
            <p14:sldId id="259"/>
            <p14:sldId id="260"/>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74"/>
  </p:normalViewPr>
  <p:slideViewPr>
    <p:cSldViewPr snapToGrid="0" snapToObjects="1">
      <p:cViewPr varScale="1">
        <p:scale>
          <a:sx n="62" d="100"/>
          <a:sy n="62" d="100"/>
        </p:scale>
        <p:origin x="13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DB259-277C-5C35-9EDC-CA23A94C212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9EF2CA8-C88F-5F9F-E71D-3E00D9A01DB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46E8FD8-9C6A-6C1B-1024-BE9DB9BB793D}"/>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5" name="Footer Placeholder 4">
            <a:extLst>
              <a:ext uri="{FF2B5EF4-FFF2-40B4-BE49-F238E27FC236}">
                <a16:creationId xmlns:a16="http://schemas.microsoft.com/office/drawing/2014/main" id="{6C112AB3-69B6-50F0-BACA-BFAFC9A9F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B95F31-DB74-B75F-4326-8305E1851BE8}"/>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47086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B670-1EA2-5E97-2A02-1BC7847559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9E2928-6C65-B92E-B5E9-648A5687A2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5E1DC-18DB-5497-B8BC-B4666FEF439A}"/>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5" name="Footer Placeholder 4">
            <a:extLst>
              <a:ext uri="{FF2B5EF4-FFF2-40B4-BE49-F238E27FC236}">
                <a16:creationId xmlns:a16="http://schemas.microsoft.com/office/drawing/2014/main" id="{C63677C1-A34B-2074-13F1-6BB2869C5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208B6-6E9E-47D3-365A-7C39849E1183}"/>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316497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DD80FC-E19F-EB2E-744E-C16145F2241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FE1B61-D336-4A7D-A3EF-D09296AC9B7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E672F1-AEF2-C4B6-2C43-1761F406AB77}"/>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5" name="Footer Placeholder 4">
            <a:extLst>
              <a:ext uri="{FF2B5EF4-FFF2-40B4-BE49-F238E27FC236}">
                <a16:creationId xmlns:a16="http://schemas.microsoft.com/office/drawing/2014/main" id="{ADBAD779-A6B2-8C38-9445-EF72E91CA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0DACE-C345-137C-6AD0-87697E86F1BA}"/>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131389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580F-5B3E-7826-96EB-22459B2F0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860347-B667-A4AD-CD2D-E1F87C4904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33B2F-6597-B7AB-79F7-697F1CBD493D}"/>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5" name="Footer Placeholder 4">
            <a:extLst>
              <a:ext uri="{FF2B5EF4-FFF2-40B4-BE49-F238E27FC236}">
                <a16:creationId xmlns:a16="http://schemas.microsoft.com/office/drawing/2014/main" id="{C601173A-13BC-75BF-946D-B15734246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A6795-857E-EF75-47B4-82541AECE8B9}"/>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167568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52387-824D-9EC3-25D3-A1E13DA0B29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BBC53DB-86A3-1CD8-39A4-6ED15A5912D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0C2D67-2DB5-7EC9-E2AB-0E2852C7A0E2}"/>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5" name="Footer Placeholder 4">
            <a:extLst>
              <a:ext uri="{FF2B5EF4-FFF2-40B4-BE49-F238E27FC236}">
                <a16:creationId xmlns:a16="http://schemas.microsoft.com/office/drawing/2014/main" id="{101BE135-1709-9BE2-1926-24433EBB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B2529-AEC6-EEE2-9F35-95F302202319}"/>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315480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F34E-A47C-A7C4-3727-EBBE2F8C20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AC61AD-3517-78BB-1B8F-5924887EE2F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A0A6E0-4845-B29A-E4A0-5D9F63A0841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3CFBA-E477-8ED1-72DF-6960CD2DA61A}"/>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6" name="Footer Placeholder 5">
            <a:extLst>
              <a:ext uri="{FF2B5EF4-FFF2-40B4-BE49-F238E27FC236}">
                <a16:creationId xmlns:a16="http://schemas.microsoft.com/office/drawing/2014/main" id="{BD1C3C05-42DA-9E9A-A927-52315E5C13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02B807-2668-615B-EE10-1922E3FC6EFD}"/>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315654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F629-0E49-16AA-A191-3153E84B63C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8DDB8-A6B6-255D-97F2-04E819C00CA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0F27BA6-AEAD-34FA-0651-007C2031BF3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777F6A-869E-13F1-7B0A-B3C99968155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38277-D953-4F5E-327D-C054A2F81D1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15F165-8A12-ACE4-D240-F56465EE391B}"/>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8" name="Footer Placeholder 7">
            <a:extLst>
              <a:ext uri="{FF2B5EF4-FFF2-40B4-BE49-F238E27FC236}">
                <a16:creationId xmlns:a16="http://schemas.microsoft.com/office/drawing/2014/main" id="{F80C34C7-720C-A34C-3C15-ED57EB074C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E0753F-B198-F3D8-491C-5DFE7F7FCBDB}"/>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308367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E1DA-AF9E-9332-42EA-11CEA287BD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35EEE-0B21-232D-37B6-B8B7E26E0BF8}"/>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4" name="Footer Placeholder 3">
            <a:extLst>
              <a:ext uri="{FF2B5EF4-FFF2-40B4-BE49-F238E27FC236}">
                <a16:creationId xmlns:a16="http://schemas.microsoft.com/office/drawing/2014/main" id="{7D94548A-0EE6-F360-CED1-B632C6E8F9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3DE84E-C2EE-782A-A725-F5F2469AA9AC}"/>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207798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372931-C4BB-F078-E31B-674EAA6462F3}"/>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3" name="Footer Placeholder 2">
            <a:extLst>
              <a:ext uri="{FF2B5EF4-FFF2-40B4-BE49-F238E27FC236}">
                <a16:creationId xmlns:a16="http://schemas.microsoft.com/office/drawing/2014/main" id="{8FC790F5-1CDC-C695-14EB-0507A1C7CF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461FB1-5B84-9BFD-BAE5-F6CD2F7A2275}"/>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282474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A4F9-E819-EE87-C100-34FE8D04F1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2D0E0F5-1814-E81B-F1F1-3E76E66FAD7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689279-FFEF-E978-67F1-665523A071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25AE6D8-0BA1-41C6-B5FC-9FCF6111F3D2}"/>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6" name="Footer Placeholder 5">
            <a:extLst>
              <a:ext uri="{FF2B5EF4-FFF2-40B4-BE49-F238E27FC236}">
                <a16:creationId xmlns:a16="http://schemas.microsoft.com/office/drawing/2014/main" id="{0F1BEA59-857A-5564-7157-E7BFB1DF13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7868D-CEDA-3B2D-12CC-2E423A12F638}"/>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33553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84EC-B9E1-224D-E4BD-CFCC1427B66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E2C2232-DABF-411E-B0FE-F3E415C2E4A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D40AE35-3C5E-C544-F2EA-F155A0AB96A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D8DF51F-2EBC-C689-11D3-5B4DDE3B7C4B}"/>
              </a:ext>
            </a:extLst>
          </p:cNvPr>
          <p:cNvSpPr>
            <a:spLocks noGrp="1"/>
          </p:cNvSpPr>
          <p:nvPr>
            <p:ph type="dt" sz="half" idx="10"/>
          </p:nvPr>
        </p:nvSpPr>
        <p:spPr/>
        <p:txBody>
          <a:bodyPr/>
          <a:lstStyle/>
          <a:p>
            <a:fld id="{140295E0-E836-AA49-8E48-24BD8B58A95C}" type="datetimeFigureOut">
              <a:rPr lang="en-US" smtClean="0"/>
              <a:t>9/29/2024</a:t>
            </a:fld>
            <a:endParaRPr lang="en-US"/>
          </a:p>
        </p:txBody>
      </p:sp>
      <p:sp>
        <p:nvSpPr>
          <p:cNvPr id="6" name="Footer Placeholder 5">
            <a:extLst>
              <a:ext uri="{FF2B5EF4-FFF2-40B4-BE49-F238E27FC236}">
                <a16:creationId xmlns:a16="http://schemas.microsoft.com/office/drawing/2014/main" id="{9E1ED9E3-2C12-BE8A-373D-A1B6B85C0D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D408E-2D55-C49F-F6D2-5A4601E6DA70}"/>
              </a:ext>
            </a:extLst>
          </p:cNvPr>
          <p:cNvSpPr>
            <a:spLocks noGrp="1"/>
          </p:cNvSpPr>
          <p:nvPr>
            <p:ph type="sldNum" sz="quarter" idx="12"/>
          </p:nvPr>
        </p:nvSpPr>
        <p:spPr/>
        <p:txBody>
          <a:bodyPr/>
          <a:lstStyle/>
          <a:p>
            <a:fld id="{BDBCADB2-C06A-1449-B48A-292013FE0651}" type="slidenum">
              <a:rPr lang="en-US" smtClean="0"/>
              <a:t>‹#›</a:t>
            </a:fld>
            <a:endParaRPr lang="en-US"/>
          </a:p>
        </p:txBody>
      </p:sp>
    </p:spTree>
    <p:extLst>
      <p:ext uri="{BB962C8B-B14F-4D97-AF65-F5344CB8AC3E}">
        <p14:creationId xmlns:p14="http://schemas.microsoft.com/office/powerpoint/2010/main" val="3563530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9F9C6C-D9F8-BB7C-ED97-9D1B757E420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BECDA7-7F37-D691-556E-ED447B2BEF3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93FEF-E20E-B9E2-F422-8A39D4C947B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40295E0-E836-AA49-8E48-24BD8B58A95C}" type="datetimeFigureOut">
              <a:rPr lang="en-US" smtClean="0"/>
              <a:t>9/29/2024</a:t>
            </a:fld>
            <a:endParaRPr lang="en-US"/>
          </a:p>
        </p:txBody>
      </p:sp>
      <p:sp>
        <p:nvSpPr>
          <p:cNvPr id="5" name="Footer Placeholder 4">
            <a:extLst>
              <a:ext uri="{FF2B5EF4-FFF2-40B4-BE49-F238E27FC236}">
                <a16:creationId xmlns:a16="http://schemas.microsoft.com/office/drawing/2014/main" id="{05350E85-B989-2252-9DE8-3DDA33CA368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8B87C0-1034-F1AB-EB64-81B2FDA4C4E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BCADB2-C06A-1449-B48A-292013FE0651}" type="slidenum">
              <a:rPr lang="en-US" smtClean="0"/>
              <a:t>‹#›</a:t>
            </a:fld>
            <a:endParaRPr lang="en-US"/>
          </a:p>
        </p:txBody>
      </p:sp>
    </p:spTree>
    <p:extLst>
      <p:ext uri="{BB962C8B-B14F-4D97-AF65-F5344CB8AC3E}">
        <p14:creationId xmlns:p14="http://schemas.microsoft.com/office/powerpoint/2010/main" val="999802977"/>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3BF6-5EE6-3694-8F8B-C3A860E600AA}"/>
              </a:ext>
            </a:extLst>
          </p:cNvPr>
          <p:cNvSpPr>
            <a:spLocks noGrp="1"/>
          </p:cNvSpPr>
          <p:nvPr>
            <p:ph type="title"/>
          </p:nvPr>
        </p:nvSpPr>
        <p:spPr>
          <a:xfrm>
            <a:off x="243840" y="365126"/>
            <a:ext cx="8900160" cy="1925727"/>
          </a:xfrm>
        </p:spPr>
        <p:txBody>
          <a:bodyPr>
            <a:normAutofit fontScale="90000"/>
          </a:bodyPr>
          <a:lstStyle/>
          <a:p>
            <a:pPr>
              <a:lnSpc>
                <a:spcPct val="100000"/>
              </a:lnSpc>
            </a:pPr>
            <a:r>
              <a:rPr lang="en-US" sz="2700" b="0" i="0" dirty="0">
                <a:solidFill>
                  <a:srgbClr val="FF0066"/>
                </a:solidFill>
                <a:effectLst/>
                <a:latin typeface="Arial Black" panose="020B0A04020102020204" pitchFamily="34" charset="0"/>
              </a:rPr>
              <a:t>      </a:t>
            </a:r>
            <a:r>
              <a:rPr lang="en-US" sz="2200" b="0" i="0" dirty="0">
                <a:solidFill>
                  <a:srgbClr val="CC0000"/>
                </a:solidFill>
                <a:effectLst/>
                <a:latin typeface="Arial Black" panose="020B0A04020102020204" pitchFamily="34" charset="0"/>
              </a:rPr>
              <a:t>Asia-Pacific Management Accounting Association</a:t>
            </a:r>
            <a:br>
              <a:rPr lang="en-US" sz="2700" b="0" i="0" dirty="0">
                <a:solidFill>
                  <a:srgbClr val="CC0000"/>
                </a:solidFill>
                <a:effectLst/>
                <a:latin typeface="Arial Black" panose="020B0A04020102020204" pitchFamily="34" charset="0"/>
              </a:rPr>
            </a:br>
            <a:r>
              <a:rPr lang="en-US" sz="3100" b="0" i="0" dirty="0">
                <a:solidFill>
                  <a:srgbClr val="CC0000"/>
                </a:solidFill>
                <a:effectLst/>
                <a:latin typeface="Arial Black" panose="020B0A04020102020204" pitchFamily="34" charset="0"/>
              </a:rPr>
              <a:t>2024 APMAA Academic Paper Sessions         </a:t>
            </a:r>
            <a:br>
              <a:rPr lang="en-US" sz="2700" b="0" i="0" dirty="0">
                <a:solidFill>
                  <a:srgbClr val="CC0000"/>
                </a:solidFill>
                <a:effectLst/>
                <a:latin typeface="Arial Black" panose="020B0A04020102020204" pitchFamily="34" charset="0"/>
              </a:rPr>
            </a:br>
            <a:r>
              <a:rPr lang="en-US" sz="2700" b="0" i="0" dirty="0">
                <a:solidFill>
                  <a:srgbClr val="CC0000"/>
                </a:solidFill>
                <a:effectLst/>
                <a:latin typeface="Arial Black" panose="020B0A04020102020204" pitchFamily="34" charset="0"/>
              </a:rPr>
              <a:t>                      29-30,</a:t>
            </a:r>
            <a:r>
              <a:rPr lang="en-US" sz="2200" b="0" i="0" dirty="0">
                <a:solidFill>
                  <a:srgbClr val="CC0000"/>
                </a:solidFill>
                <a:effectLst/>
                <a:latin typeface="Arial Black" panose="020B0A04020102020204" pitchFamily="34" charset="0"/>
              </a:rPr>
              <a:t> October 2024</a:t>
            </a:r>
            <a:br>
              <a:rPr lang="en-US" sz="2700" b="0" i="0" dirty="0">
                <a:solidFill>
                  <a:srgbClr val="000000"/>
                </a:solidFill>
                <a:effectLst/>
                <a:latin typeface="Arial Black" panose="020B0A04020102020204" pitchFamily="34" charset="0"/>
              </a:rPr>
            </a:br>
            <a:endParaRPr lang="en-US" sz="2700" dirty="0">
              <a:latin typeface="Arial Black" panose="020B0A04020102020204" pitchFamily="34" charset="0"/>
            </a:endParaRPr>
          </a:p>
        </p:txBody>
      </p:sp>
      <p:pic>
        <p:nvPicPr>
          <p:cNvPr id="1026" name="Picture 2">
            <a:extLst>
              <a:ext uri="{FF2B5EF4-FFF2-40B4-BE49-F238E27FC236}">
                <a16:creationId xmlns:a16="http://schemas.microsoft.com/office/drawing/2014/main" id="{4572951E-87FD-89EE-E4B7-14AC97519C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85" y="4979613"/>
            <a:ext cx="2058035" cy="151326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63C37CD-4782-7731-B08E-8E7E4025DA47}"/>
              </a:ext>
            </a:extLst>
          </p:cNvPr>
          <p:cNvSpPr txBox="1"/>
          <p:nvPr/>
        </p:nvSpPr>
        <p:spPr>
          <a:xfrm>
            <a:off x="2407920" y="5786075"/>
            <a:ext cx="6492240" cy="400110"/>
          </a:xfrm>
          <a:prstGeom prst="rect">
            <a:avLst/>
          </a:prstGeom>
          <a:noFill/>
        </p:spPr>
        <p:txBody>
          <a:bodyPr wrap="square">
            <a:spAutoFit/>
          </a:bodyPr>
          <a:lstStyle/>
          <a:p>
            <a:pPr algn="ctr"/>
            <a:r>
              <a:rPr lang="en-US" sz="2000" spc="-1" dirty="0">
                <a:latin typeface="Times New Roman" panose="02020603050405020304" pitchFamily="18" charset="0"/>
                <a:cs typeface="Times New Roman" panose="02020603050405020304" pitchFamily="18" charset="0"/>
              </a:rPr>
              <a:t>Edited by Susumu Ueno, APMAA Chair, Sep. 30</a:t>
            </a:r>
          </a:p>
        </p:txBody>
      </p:sp>
      <p:sp>
        <p:nvSpPr>
          <p:cNvPr id="4" name="TextBox 3">
            <a:extLst>
              <a:ext uri="{FF2B5EF4-FFF2-40B4-BE49-F238E27FC236}">
                <a16:creationId xmlns:a16="http://schemas.microsoft.com/office/drawing/2014/main" id="{7B107861-13FB-0E86-15C5-7A70F3DDF544}"/>
              </a:ext>
            </a:extLst>
          </p:cNvPr>
          <p:cNvSpPr txBox="1"/>
          <p:nvPr/>
        </p:nvSpPr>
        <p:spPr>
          <a:xfrm>
            <a:off x="498297" y="2019406"/>
            <a:ext cx="7962471" cy="3231654"/>
          </a:xfrm>
          <a:prstGeom prst="rect">
            <a:avLst/>
          </a:prstGeom>
          <a:noFill/>
        </p:spPr>
        <p:txBody>
          <a:bodyPr wrap="square">
            <a:spAutoFit/>
          </a:bodyPr>
          <a:lstStyle/>
          <a:p>
            <a:r>
              <a:rPr lang="en-US" sz="36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Guidelines for Presenters, Moderators and Discussants </a:t>
            </a:r>
            <a:br>
              <a:rPr lang="en-US" sz="36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36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1. Message to the Presenters</a:t>
            </a:r>
          </a:p>
          <a:p>
            <a:r>
              <a:rPr lang="en-US" sz="2400" dirty="0">
                <a:latin typeface="Times New Roman" panose="02020603050405020304" pitchFamily="18" charset="0"/>
                <a:cs typeface="Times New Roman" panose="02020603050405020304" pitchFamily="18" charset="0"/>
              </a:rPr>
              <a:t>2. Model PPT Slide Structure for a 20-Minute Academic</a:t>
            </a:r>
            <a:br>
              <a:rPr lang="en-US" sz="2400" dirty="0">
                <a:latin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 Guidelines for Discussants and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Moderators</a:t>
            </a:r>
          </a:p>
          <a:p>
            <a:endParaRPr lang="en-US" sz="2400" dirty="0"/>
          </a:p>
        </p:txBody>
      </p:sp>
    </p:spTree>
    <p:extLst>
      <p:ext uri="{BB962C8B-B14F-4D97-AF65-F5344CB8AC3E}">
        <p14:creationId xmlns:p14="http://schemas.microsoft.com/office/powerpoint/2010/main" val="2668796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EE0ED3F3-F2AF-7C4B-88F3-6B2F15FF9A3D}"/>
              </a:ext>
            </a:extLst>
          </p:cNvPr>
          <p:cNvSpPr txBox="1">
            <a:spLocks/>
          </p:cNvSpPr>
          <p:nvPr/>
        </p:nvSpPr>
        <p:spPr>
          <a:xfrm>
            <a:off x="1197781" y="5885890"/>
            <a:ext cx="7138054" cy="430047"/>
          </a:xfrm>
          <a:prstGeom prst="rect">
            <a:avLst/>
          </a:prstGeom>
        </p:spPr>
        <p:txBody>
          <a:bodyPr vert="horz" lIns="91440" tIns="45720" rIns="91440" bIns="45720" rtlCol="0" anchor="ctr"/>
          <a:lstStyle>
            <a:defPPr>
              <a:defRPr lang="en-US"/>
            </a:defPPr>
            <a:lvl1pPr marL="0" algn="ctr" defTabSz="457200" rtl="0" eaLnBrk="1" latinLnBrk="0" hangingPunct="1">
              <a:defRPr lang="en-ID" sz="1800" b="1" kern="1200" smtClean="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D" sz="1600" dirty="0">
                <a:solidFill>
                  <a:srgbClr val="7030A0"/>
                </a:solidFill>
              </a:rPr>
              <a:t>The 2023 Annual Conference Asia-Pacific Management Accounting Association</a:t>
            </a:r>
          </a:p>
        </p:txBody>
      </p:sp>
      <p:sp>
        <p:nvSpPr>
          <p:cNvPr id="12" name="Slide Number Placeholder 5">
            <a:extLst>
              <a:ext uri="{FF2B5EF4-FFF2-40B4-BE49-F238E27FC236}">
                <a16:creationId xmlns:a16="http://schemas.microsoft.com/office/drawing/2014/main" id="{0E26911D-9B0C-6249-8B34-60206503D8F8}"/>
              </a:ext>
            </a:extLst>
          </p:cNvPr>
          <p:cNvSpPr txBox="1">
            <a:spLocks/>
          </p:cNvSpPr>
          <p:nvPr/>
        </p:nvSpPr>
        <p:spPr>
          <a:xfrm>
            <a:off x="6457950" y="6208866"/>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226D9F-6A8C-6E4F-82B4-3805AD9D0E5B}" type="slidenum">
              <a:rPr lang="en-US" smtClean="0"/>
              <a:pPr/>
              <a:t>10</a:t>
            </a:fld>
            <a:endParaRPr lang="en-US" dirty="0"/>
          </a:p>
        </p:txBody>
      </p:sp>
      <p:pic>
        <p:nvPicPr>
          <p:cNvPr id="13" name="Picture 12">
            <a:extLst>
              <a:ext uri="{FF2B5EF4-FFF2-40B4-BE49-F238E27FC236}">
                <a16:creationId xmlns:a16="http://schemas.microsoft.com/office/drawing/2014/main" id="{25D4D631-4044-674C-BB6D-40F89AE7BD34}"/>
              </a:ext>
            </a:extLst>
          </p:cNvPr>
          <p:cNvPicPr>
            <a:picLocks noChangeAspect="1"/>
          </p:cNvPicPr>
          <p:nvPr/>
        </p:nvPicPr>
        <p:blipFill>
          <a:blip r:embed="rId2"/>
          <a:stretch>
            <a:fillRect/>
          </a:stretch>
        </p:blipFill>
        <p:spPr>
          <a:xfrm>
            <a:off x="121659" y="126481"/>
            <a:ext cx="1013981" cy="1013981"/>
          </a:xfrm>
          <a:prstGeom prst="rect">
            <a:avLst/>
          </a:prstGeom>
        </p:spPr>
      </p:pic>
      <p:cxnSp>
        <p:nvCxnSpPr>
          <p:cNvPr id="15" name="Straight Connector 14">
            <a:extLst>
              <a:ext uri="{FF2B5EF4-FFF2-40B4-BE49-F238E27FC236}">
                <a16:creationId xmlns:a16="http://schemas.microsoft.com/office/drawing/2014/main" id="{BEBB0193-22BC-B44D-B661-1F9B2D44A4EC}"/>
              </a:ext>
            </a:extLst>
          </p:cNvPr>
          <p:cNvCxnSpPr>
            <a:cxnSpLocks/>
          </p:cNvCxnSpPr>
          <p:nvPr/>
        </p:nvCxnSpPr>
        <p:spPr>
          <a:xfrm>
            <a:off x="1135640" y="757084"/>
            <a:ext cx="7497083" cy="0"/>
          </a:xfrm>
          <a:prstGeom prst="line">
            <a:avLst/>
          </a:prstGeom>
          <a:ln w="12700"/>
        </p:spPr>
        <p:style>
          <a:lnRef idx="1">
            <a:schemeClr val="accent6"/>
          </a:lnRef>
          <a:fillRef idx="0">
            <a:schemeClr val="accent6"/>
          </a:fillRef>
          <a:effectRef idx="0">
            <a:schemeClr val="accent6"/>
          </a:effectRef>
          <a:fontRef idx="minor">
            <a:schemeClr val="tx1"/>
          </a:fontRef>
        </p:style>
      </p:cxnSp>
      <p:sp>
        <p:nvSpPr>
          <p:cNvPr id="16" name="TextShape 2">
            <a:extLst>
              <a:ext uri="{FF2B5EF4-FFF2-40B4-BE49-F238E27FC236}">
                <a16:creationId xmlns:a16="http://schemas.microsoft.com/office/drawing/2014/main" id="{88C0AC96-BB7F-9949-8501-C8B677B2E775}"/>
              </a:ext>
            </a:extLst>
          </p:cNvPr>
          <p:cNvSpPr txBox="1"/>
          <p:nvPr/>
        </p:nvSpPr>
        <p:spPr>
          <a:xfrm>
            <a:off x="1018267" y="2321004"/>
            <a:ext cx="7497083" cy="2215991"/>
          </a:xfrm>
          <a:prstGeom prst="rect">
            <a:avLst/>
          </a:prstGeom>
          <a:noFill/>
          <a:ln>
            <a:noFill/>
          </a:ln>
        </p:spPr>
        <p:txBody>
          <a:bodyPr wrap="square" lIns="0" tIns="0" rIns="0" bIns="0">
            <a:spAutoFit/>
          </a:bodyPr>
          <a:lstStyle/>
          <a:p>
            <a:pPr marL="457200" indent="-457200">
              <a:buFont typeface="Wingdings" panose="05000000000000000000" pitchFamily="2" charset="2"/>
              <a:buChar char="Ø"/>
            </a:pPr>
            <a:r>
              <a:rPr lang="en-US" sz="2400" b="0" strike="noStrike" spc="-1" dirty="0">
                <a:latin typeface="Times New Roman" panose="02020603050405020304" pitchFamily="18" charset="0"/>
                <a:cs typeface="Times New Roman" panose="02020603050405020304" pitchFamily="18" charset="0"/>
              </a:rPr>
              <a:t>20 minutes for Presentation</a:t>
            </a:r>
          </a:p>
          <a:p>
            <a:pPr marL="457200" indent="-457200">
              <a:buFont typeface="Wingdings" panose="05000000000000000000" pitchFamily="2" charset="2"/>
              <a:buChar char="Ø"/>
            </a:pPr>
            <a:r>
              <a:rPr lang="en-US" sz="2400" b="0" strike="noStrike" spc="-1" dirty="0">
                <a:latin typeface="Times New Roman" panose="02020603050405020304" pitchFamily="18" charset="0"/>
                <a:cs typeface="Times New Roman" panose="02020603050405020304" pitchFamily="18" charset="0"/>
              </a:rPr>
              <a:t>10 minutes for Discussant</a:t>
            </a:r>
          </a:p>
          <a:p>
            <a:pPr marL="457200" indent="-457200">
              <a:buFont typeface="Wingdings" panose="05000000000000000000" pitchFamily="2" charset="2"/>
              <a:buChar char="Ø"/>
            </a:pPr>
            <a:r>
              <a:rPr lang="en-US" sz="2400" b="0" strike="noStrike" spc="-1" dirty="0">
                <a:latin typeface="Times New Roman" panose="02020603050405020304" pitchFamily="18" charset="0"/>
                <a:cs typeface="Times New Roman" panose="02020603050405020304" pitchFamily="18" charset="0"/>
              </a:rPr>
              <a:t> 5 minutes for Question and Answer</a:t>
            </a:r>
          </a:p>
          <a:p>
            <a:pPr marL="457200" indent="-457200">
              <a:buFont typeface="Wingdings" panose="05000000000000000000" pitchFamily="2" charset="2"/>
              <a:buChar char="Ø"/>
            </a:pPr>
            <a:endParaRPr lang="en-US" sz="2400" b="0" strike="noStrike" spc="-1"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400" b="0" strike="noStrike" spc="-1" dirty="0">
                <a:latin typeface="Times New Roman" panose="02020603050405020304" pitchFamily="18" charset="0"/>
                <a:cs typeface="Times New Roman" panose="02020603050405020304" pitchFamily="18" charset="0"/>
              </a:rPr>
              <a:t>I will notify presenter and discussant of the remaining time (“5 minutes remaining” and “time out”).</a:t>
            </a:r>
          </a:p>
        </p:txBody>
      </p:sp>
      <p:sp>
        <p:nvSpPr>
          <p:cNvPr id="10" name="テキスト ボックス 9">
            <a:extLst>
              <a:ext uri="{FF2B5EF4-FFF2-40B4-BE49-F238E27FC236}">
                <a16:creationId xmlns:a16="http://schemas.microsoft.com/office/drawing/2014/main" id="{37A47BC1-2016-48B3-B130-8C34CAEAE1B1}"/>
              </a:ext>
            </a:extLst>
          </p:cNvPr>
          <p:cNvSpPr txBox="1"/>
          <p:nvPr/>
        </p:nvSpPr>
        <p:spPr>
          <a:xfrm>
            <a:off x="1142917" y="175023"/>
            <a:ext cx="7497083" cy="523220"/>
          </a:xfrm>
          <a:prstGeom prst="rect">
            <a:avLst/>
          </a:prstGeom>
          <a:noFill/>
        </p:spPr>
        <p:txBody>
          <a:bodyPr wrap="square">
            <a:spAutoFit/>
          </a:bodyPr>
          <a:lstStyle/>
          <a:p>
            <a:pPr algn="ctr"/>
            <a:r>
              <a:rPr kumimoji="1" lang="en-US" altLang="ja-JP" sz="2800" b="1" dirty="0">
                <a:latin typeface="Times New Roman" panose="02020603050405020304" pitchFamily="18" charset="0"/>
                <a:cs typeface="Times New Roman" panose="02020603050405020304" pitchFamily="18" charset="0"/>
              </a:rPr>
              <a:t>Time Allocation for Each Paper</a:t>
            </a:r>
            <a:endParaRPr lang="ja-JP" altLang="en-US"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21AA8EA-598D-800F-5E7A-03F7013CAF71}"/>
              </a:ext>
            </a:extLst>
          </p:cNvPr>
          <p:cNvSpPr txBox="1"/>
          <p:nvPr/>
        </p:nvSpPr>
        <p:spPr>
          <a:xfrm>
            <a:off x="1142917" y="895666"/>
            <a:ext cx="7674405" cy="266933"/>
          </a:xfrm>
          <a:prstGeom prst="rect">
            <a:avLst/>
          </a:prstGeom>
          <a:noFill/>
        </p:spPr>
        <p:txBody>
          <a:bodyPr wrap="square">
            <a:spAutoFit/>
          </a:bodyPr>
          <a:lstStyle/>
          <a:p>
            <a:pPr marL="0" marR="0">
              <a:lnSpc>
                <a:spcPts val="1200"/>
              </a:lnSpc>
              <a:spcBef>
                <a:spcPts val="0"/>
              </a:spcBef>
              <a:spcAft>
                <a:spcPts val="0"/>
              </a:spcAft>
            </a:pPr>
            <a:r>
              <a:rPr lang="id-ID" sz="1800" kern="0" dirty="0">
                <a:effectLst/>
                <a:latin typeface="Times New Roman" panose="02020603050405020304" pitchFamily="18" charset="0"/>
                <a:ea typeface="ＭＳ 明朝" panose="02020609040205080304" pitchFamily="17" charset="-128"/>
                <a:cs typeface="Cordia New" panose="020B0304020202020204" pitchFamily="34" charset="-34"/>
              </a:rPr>
              <a:t> </a:t>
            </a:r>
            <a:r>
              <a:rPr lang="th-TH" sz="1800" kern="0" dirty="0">
                <a:effectLst/>
                <a:latin typeface="Century" panose="02040604050505020304" pitchFamily="18" charset="0"/>
                <a:ea typeface="ＭＳ 明朝" panose="02020609040205080304" pitchFamily="17" charset="-128"/>
                <a:cs typeface="Times New Roman" panose="02020603050405020304" pitchFamily="18" charset="0"/>
              </a:rPr>
              <a:t>(</a:t>
            </a:r>
            <a:r>
              <a:rPr lang="id-ID" sz="2000" kern="0" dirty="0">
                <a:solidFill>
                  <a:srgbClr val="FF0000"/>
                </a:solidFill>
                <a:effectLst/>
                <a:latin typeface="Times New Roman" panose="02020603050405020304" pitchFamily="18" charset="0"/>
                <a:ea typeface="ＭＳ 明朝" panose="02020609040205080304" pitchFamily="17" charset="-128"/>
                <a:cs typeface="Cordia New" panose="020B0304020202020204" pitchFamily="34" charset="-34"/>
              </a:rPr>
              <a:t>20 min</a:t>
            </a:r>
            <a:r>
              <a:rPr lang="th-TH" sz="2000" kern="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id-ID" sz="2000" kern="0" dirty="0">
                <a:solidFill>
                  <a:srgbClr val="FF0000"/>
                </a:solidFill>
                <a:effectLst/>
                <a:latin typeface="Times New Roman" panose="02020603050405020304" pitchFamily="18" charset="0"/>
                <a:ea typeface="ＭＳ 明朝" panose="02020609040205080304" pitchFamily="17" charset="-128"/>
                <a:cs typeface="Cordia New" panose="020B0304020202020204" pitchFamily="34" charset="-34"/>
              </a:rPr>
              <a:t>Presentation, 10 min. Discussion, and 5 min</a:t>
            </a:r>
            <a:r>
              <a:rPr lang="th-TH" sz="2000" kern="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id-ID" sz="2000" kern="0" dirty="0">
                <a:solidFill>
                  <a:srgbClr val="FF0000"/>
                </a:solidFill>
                <a:effectLst/>
                <a:latin typeface="Times New Roman" panose="02020603050405020304" pitchFamily="18" charset="0"/>
                <a:ea typeface="ＭＳ 明朝" panose="02020609040205080304" pitchFamily="17" charset="-128"/>
                <a:cs typeface="Cordia New" panose="020B0304020202020204" pitchFamily="34" charset="-34"/>
              </a:rPr>
              <a:t>Q&amp;A per paper</a:t>
            </a:r>
            <a:r>
              <a:rPr lang="th-TH" sz="2000" kern="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en-US" sz="2000" kern="100" dirty="0">
              <a:solidFill>
                <a:srgbClr val="FF0000"/>
              </a:solidFill>
              <a:effectLst/>
              <a:latin typeface="Century" panose="02040604050505020304" pitchFamily="18" charset="0"/>
              <a:ea typeface="ＭＳ 明朝" panose="02020609040205080304" pitchFamily="17" charset="-128"/>
              <a:cs typeface="Cordia New" panose="020B0304020202020204" pitchFamily="34" charset="-34"/>
            </a:endParaRPr>
          </a:p>
        </p:txBody>
      </p:sp>
    </p:spTree>
    <p:extLst>
      <p:ext uri="{BB962C8B-B14F-4D97-AF65-F5344CB8AC3E}">
        <p14:creationId xmlns:p14="http://schemas.microsoft.com/office/powerpoint/2010/main" val="183224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EE0ED3F3-F2AF-7C4B-88F3-6B2F15FF9A3D}"/>
              </a:ext>
            </a:extLst>
          </p:cNvPr>
          <p:cNvSpPr txBox="1">
            <a:spLocks/>
          </p:cNvSpPr>
          <p:nvPr/>
        </p:nvSpPr>
        <p:spPr>
          <a:xfrm>
            <a:off x="1010990" y="5758389"/>
            <a:ext cx="7115867" cy="738664"/>
          </a:xfrm>
          <a:prstGeom prst="rect">
            <a:avLst/>
          </a:prstGeom>
        </p:spPr>
        <p:txBody>
          <a:bodyPr vert="horz" lIns="91440" tIns="45720" rIns="91440" bIns="45720" rtlCol="0" anchor="ctr"/>
          <a:lstStyle>
            <a:defPPr>
              <a:defRPr lang="en-US"/>
            </a:defPPr>
            <a:lvl1pPr marL="0" algn="ctr" defTabSz="457200" rtl="0" eaLnBrk="1" latinLnBrk="0" hangingPunct="1">
              <a:defRPr lang="en-ID" sz="1800" b="1" kern="1200" smtClean="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D" sz="1600" dirty="0">
                <a:solidFill>
                  <a:srgbClr val="7030A0"/>
                </a:solidFill>
              </a:rPr>
              <a:t>The 2023 Annual Conference Asia-Pacific Management Accounting Association</a:t>
            </a:r>
          </a:p>
        </p:txBody>
      </p:sp>
      <p:sp>
        <p:nvSpPr>
          <p:cNvPr id="12" name="Slide Number Placeholder 5">
            <a:extLst>
              <a:ext uri="{FF2B5EF4-FFF2-40B4-BE49-F238E27FC236}">
                <a16:creationId xmlns:a16="http://schemas.microsoft.com/office/drawing/2014/main" id="{0E26911D-9B0C-6249-8B34-60206503D8F8}"/>
              </a:ext>
            </a:extLst>
          </p:cNvPr>
          <p:cNvSpPr txBox="1">
            <a:spLocks/>
          </p:cNvSpPr>
          <p:nvPr/>
        </p:nvSpPr>
        <p:spPr>
          <a:xfrm>
            <a:off x="6457950" y="6208866"/>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226D9F-6A8C-6E4F-82B4-3805AD9D0E5B}" type="slidenum">
              <a:rPr lang="en-US" smtClean="0"/>
              <a:pPr/>
              <a:t>11</a:t>
            </a:fld>
            <a:endParaRPr lang="en-US" dirty="0"/>
          </a:p>
        </p:txBody>
      </p:sp>
      <p:pic>
        <p:nvPicPr>
          <p:cNvPr id="13" name="Picture 12">
            <a:extLst>
              <a:ext uri="{FF2B5EF4-FFF2-40B4-BE49-F238E27FC236}">
                <a16:creationId xmlns:a16="http://schemas.microsoft.com/office/drawing/2014/main" id="{25D4D631-4044-674C-BB6D-40F89AE7BD34}"/>
              </a:ext>
            </a:extLst>
          </p:cNvPr>
          <p:cNvPicPr>
            <a:picLocks noChangeAspect="1"/>
          </p:cNvPicPr>
          <p:nvPr/>
        </p:nvPicPr>
        <p:blipFill>
          <a:blip r:embed="rId2"/>
          <a:stretch>
            <a:fillRect/>
          </a:stretch>
        </p:blipFill>
        <p:spPr>
          <a:xfrm>
            <a:off x="121659" y="126481"/>
            <a:ext cx="1013981" cy="1013981"/>
          </a:xfrm>
          <a:prstGeom prst="rect">
            <a:avLst/>
          </a:prstGeom>
        </p:spPr>
      </p:pic>
      <p:cxnSp>
        <p:nvCxnSpPr>
          <p:cNvPr id="15" name="Straight Connector 14">
            <a:extLst>
              <a:ext uri="{FF2B5EF4-FFF2-40B4-BE49-F238E27FC236}">
                <a16:creationId xmlns:a16="http://schemas.microsoft.com/office/drawing/2014/main" id="{BEBB0193-22BC-B44D-B661-1F9B2D44A4EC}"/>
              </a:ext>
            </a:extLst>
          </p:cNvPr>
          <p:cNvCxnSpPr>
            <a:cxnSpLocks/>
          </p:cNvCxnSpPr>
          <p:nvPr/>
        </p:nvCxnSpPr>
        <p:spPr>
          <a:xfrm>
            <a:off x="1135640" y="757084"/>
            <a:ext cx="7497083" cy="0"/>
          </a:xfrm>
          <a:prstGeom prst="line">
            <a:avLst/>
          </a:prstGeom>
          <a:ln w="12700"/>
        </p:spPr>
        <p:style>
          <a:lnRef idx="1">
            <a:schemeClr val="accent6"/>
          </a:lnRef>
          <a:fillRef idx="0">
            <a:schemeClr val="accent6"/>
          </a:fillRef>
          <a:effectRef idx="0">
            <a:schemeClr val="accent6"/>
          </a:effectRef>
          <a:fontRef idx="minor">
            <a:schemeClr val="tx1"/>
          </a:fontRef>
        </p:style>
      </p:cxnSp>
      <p:sp>
        <p:nvSpPr>
          <p:cNvPr id="16" name="TextShape 2">
            <a:extLst>
              <a:ext uri="{FF2B5EF4-FFF2-40B4-BE49-F238E27FC236}">
                <a16:creationId xmlns:a16="http://schemas.microsoft.com/office/drawing/2014/main" id="{88C0AC96-BB7F-9949-8501-C8B677B2E775}"/>
              </a:ext>
            </a:extLst>
          </p:cNvPr>
          <p:cNvSpPr txBox="1"/>
          <p:nvPr/>
        </p:nvSpPr>
        <p:spPr>
          <a:xfrm>
            <a:off x="1010990" y="1795488"/>
            <a:ext cx="7504360" cy="1477328"/>
          </a:xfrm>
          <a:prstGeom prst="rect">
            <a:avLst/>
          </a:prstGeom>
          <a:noFill/>
          <a:ln>
            <a:noFill/>
          </a:ln>
        </p:spPr>
        <p:txBody>
          <a:bodyPr wrap="square" lIns="0" tIns="0" rIns="0" bIns="0">
            <a:spAutoFit/>
          </a:bodyPr>
          <a:lstStyle/>
          <a:p>
            <a:pPr marL="457200" indent="-457200">
              <a:buFont typeface="Wingdings" panose="05000000000000000000" pitchFamily="2" charset="2"/>
              <a:buChar char="Ø"/>
            </a:pPr>
            <a:r>
              <a:rPr lang="en-US" sz="2400" b="0" strike="noStrike" spc="-1" dirty="0">
                <a:latin typeface="Times New Roman" panose="02020603050405020304" pitchFamily="18" charset="0"/>
                <a:cs typeface="Times New Roman" panose="02020603050405020304" pitchFamily="18" charset="0"/>
              </a:rPr>
              <a:t>Participants are allowed to ask questions by using chat room in zoom or in a presentation room.</a:t>
            </a:r>
          </a:p>
          <a:p>
            <a:pPr marL="457200" indent="-457200">
              <a:buFont typeface="Wingdings" panose="05000000000000000000" pitchFamily="2" charset="2"/>
              <a:buChar char="Ø"/>
            </a:pPr>
            <a:r>
              <a:rPr lang="en-US" sz="2400" b="0" strike="noStrike" spc="-1" dirty="0">
                <a:latin typeface="Times New Roman" panose="02020603050405020304" pitchFamily="18" charset="0"/>
                <a:cs typeface="Times New Roman" panose="02020603050405020304" pitchFamily="18" charset="0"/>
              </a:rPr>
              <a:t>A participant can only ask once, to give chances to other participants.</a:t>
            </a:r>
          </a:p>
        </p:txBody>
      </p:sp>
      <p:sp>
        <p:nvSpPr>
          <p:cNvPr id="10" name="テキスト ボックス 9">
            <a:extLst>
              <a:ext uri="{FF2B5EF4-FFF2-40B4-BE49-F238E27FC236}">
                <a16:creationId xmlns:a16="http://schemas.microsoft.com/office/drawing/2014/main" id="{37A47BC1-2016-48B3-B130-8C34CAEAE1B1}"/>
              </a:ext>
            </a:extLst>
          </p:cNvPr>
          <p:cNvSpPr txBox="1"/>
          <p:nvPr/>
        </p:nvSpPr>
        <p:spPr>
          <a:xfrm>
            <a:off x="823458" y="175023"/>
            <a:ext cx="7497083" cy="523220"/>
          </a:xfrm>
          <a:prstGeom prst="rect">
            <a:avLst/>
          </a:prstGeom>
          <a:noFill/>
        </p:spPr>
        <p:txBody>
          <a:bodyPr wrap="square">
            <a:spAutoFit/>
          </a:bodyPr>
          <a:lstStyle/>
          <a:p>
            <a:pPr algn="ctr"/>
            <a:r>
              <a:rPr kumimoji="1" lang="en-US" altLang="ja-JP" sz="2800" b="1" dirty="0">
                <a:latin typeface="Times New Roman" panose="02020603050405020304" pitchFamily="18" charset="0"/>
                <a:cs typeface="Times New Roman" panose="02020603050405020304" pitchFamily="18" charset="0"/>
              </a:rPr>
              <a:t>Requests for Participants</a:t>
            </a:r>
            <a:endParaRPr lang="ja-JP" altLang="en-US" sz="2800" b="1" dirty="0">
              <a:latin typeface="Times New Roman" panose="02020603050405020304" pitchFamily="18" charset="0"/>
              <a:cs typeface="Times New Roman" panose="02020603050405020304" pitchFamily="18" charset="0"/>
            </a:endParaRPr>
          </a:p>
        </p:txBody>
      </p:sp>
      <p:sp>
        <p:nvSpPr>
          <p:cNvPr id="2" name="TextShape 2">
            <a:extLst>
              <a:ext uri="{FF2B5EF4-FFF2-40B4-BE49-F238E27FC236}">
                <a16:creationId xmlns:a16="http://schemas.microsoft.com/office/drawing/2014/main" id="{6594F164-BE59-38D0-9443-9AD5FC9F3598}"/>
              </a:ext>
            </a:extLst>
          </p:cNvPr>
          <p:cNvSpPr txBox="1"/>
          <p:nvPr/>
        </p:nvSpPr>
        <p:spPr>
          <a:xfrm>
            <a:off x="1010990" y="4371509"/>
            <a:ext cx="7504360" cy="738664"/>
          </a:xfrm>
          <a:prstGeom prst="rect">
            <a:avLst/>
          </a:prstGeom>
          <a:noFill/>
          <a:ln>
            <a:noFill/>
          </a:ln>
        </p:spPr>
        <p:txBody>
          <a:bodyPr wrap="square" lIns="0" tIns="0" rIns="0" bIns="0">
            <a:spAutoFit/>
          </a:bodyPr>
          <a:lstStyle/>
          <a:p>
            <a:pPr algn="ctr"/>
            <a:r>
              <a:rPr lang="en-US" sz="4800" b="0" strike="noStrike" spc="-1" dirty="0">
                <a:latin typeface="Times New Roman" panose="02020603050405020304" pitchFamily="18" charset="0"/>
                <a:cs typeface="Times New Roman" panose="02020603050405020304" pitchFamily="18" charset="0"/>
              </a:rPr>
              <a:t>Now let’s start!</a:t>
            </a:r>
          </a:p>
        </p:txBody>
      </p:sp>
    </p:spTree>
    <p:extLst>
      <p:ext uri="{BB962C8B-B14F-4D97-AF65-F5344CB8AC3E}">
        <p14:creationId xmlns:p14="http://schemas.microsoft.com/office/powerpoint/2010/main" val="256199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76A7A3-1FE5-DC3B-EA87-30BE56A386B2}"/>
              </a:ext>
            </a:extLst>
          </p:cNvPr>
          <p:cNvSpPr txBox="1"/>
          <p:nvPr/>
        </p:nvSpPr>
        <p:spPr>
          <a:xfrm>
            <a:off x="91392" y="1017141"/>
            <a:ext cx="8775206" cy="460895"/>
          </a:xfrm>
          <a:prstGeom prst="rect">
            <a:avLst/>
          </a:prstGeom>
          <a:noFill/>
        </p:spPr>
        <p:txBody>
          <a:bodyPr wrap="square">
            <a:spAutoFit/>
          </a:bodyPr>
          <a:lstStyle/>
          <a:p>
            <a:pPr marL="118745" marR="102870" algn="ctr">
              <a:lnSpc>
                <a:spcPct val="107000"/>
              </a:lnSpc>
              <a:spcBef>
                <a:spcPts val="995"/>
              </a:spcBef>
            </a:pPr>
            <a:r>
              <a:rPr lang="en-US"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Guidelines for Presenters, Discussants, and</a:t>
            </a:r>
            <a:r>
              <a:rPr lang="en-US"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Moderators</a:t>
            </a:r>
            <a:endParaRPr lang="en-US"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C41E8EE-0812-59E0-628D-F1A5A2E4225B}"/>
              </a:ext>
            </a:extLst>
          </p:cNvPr>
          <p:cNvSpPr txBox="1"/>
          <p:nvPr/>
        </p:nvSpPr>
        <p:spPr>
          <a:xfrm>
            <a:off x="461799" y="1582220"/>
            <a:ext cx="8291783" cy="4893647"/>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2024 Academic Paper Sessions Guidelines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the 2024 Academic Paper Sessions, each presentation is allotted 35 minutes, including 20 minutes for the presentation, 10 minutes for discussion, and 5 minutes for a Q&amp;A session.</a:t>
            </a:r>
          </a:p>
          <a:p>
            <a:r>
              <a:rPr lang="en-US" sz="2400" dirty="0">
                <a:latin typeface="Times New Roman" panose="02020603050405020304" pitchFamily="18" charset="0"/>
                <a:cs typeface="Times New Roman" panose="02020603050405020304" pitchFamily="18" charset="0"/>
              </a:rPr>
              <a:t>We encourage presenters, discussants, and moderators to use simple and clear PowerPoint slides. Aim for about one slide per minute of presentation time, focusing on making the content easy to understand.</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Slide Guidelines:</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Avoid overcrowding slides with text or complex images.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Each slide should focus on one main point or idea.</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Use a font size of at least 24 points for readability.</a:t>
            </a:r>
          </a:p>
        </p:txBody>
      </p:sp>
      <p:pic>
        <p:nvPicPr>
          <p:cNvPr id="14" name="image4.png">
            <a:extLst>
              <a:ext uri="{FF2B5EF4-FFF2-40B4-BE49-F238E27FC236}">
                <a16:creationId xmlns:a16="http://schemas.microsoft.com/office/drawing/2014/main" id="{3774069A-51C8-63A7-75B3-74F9136F4FE1}"/>
              </a:ext>
            </a:extLst>
          </p:cNvPr>
          <p:cNvPicPr/>
          <p:nvPr/>
        </p:nvPicPr>
        <p:blipFill>
          <a:blip r:embed="rId2"/>
          <a:srcRect/>
          <a:stretch>
            <a:fillRect/>
          </a:stretch>
        </p:blipFill>
        <p:spPr>
          <a:xfrm>
            <a:off x="184397" y="207198"/>
            <a:ext cx="1695774" cy="809943"/>
          </a:xfrm>
          <a:prstGeom prst="rect">
            <a:avLst/>
          </a:prstGeom>
          <a:ln/>
        </p:spPr>
      </p:pic>
    </p:spTree>
    <p:extLst>
      <p:ext uri="{BB962C8B-B14F-4D97-AF65-F5344CB8AC3E}">
        <p14:creationId xmlns:p14="http://schemas.microsoft.com/office/powerpoint/2010/main" val="367567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F1C0FA-964A-3F12-2E38-F43CE0AB50E9}"/>
              </a:ext>
            </a:extLst>
          </p:cNvPr>
          <p:cNvSpPr txBox="1"/>
          <p:nvPr/>
        </p:nvSpPr>
        <p:spPr>
          <a:xfrm>
            <a:off x="318499" y="226031"/>
            <a:ext cx="8630292" cy="6370975"/>
          </a:xfrm>
          <a:prstGeom prst="rect">
            <a:avLst/>
          </a:prstGeom>
          <a:noFill/>
        </p:spPr>
        <p:txBody>
          <a:bodyPr wrap="square">
            <a:spAutoFit/>
          </a:bodyPr>
          <a:lstStyle/>
          <a:p>
            <a:r>
              <a:rPr lang="en-US" sz="3200" b="1" dirty="0">
                <a:solidFill>
                  <a:srgbClr val="0070C0"/>
                </a:solidFill>
                <a:latin typeface="Times New Roman" panose="02020603050405020304" pitchFamily="18" charset="0"/>
                <a:cs typeface="Times New Roman" panose="02020603050405020304" pitchFamily="18" charset="0"/>
              </a:rPr>
              <a:t>                  1. Message to the Presenters</a:t>
            </a:r>
            <a:br>
              <a:rPr lang="en-US" sz="3200" b="1" dirty="0">
                <a:solidFill>
                  <a:srgbClr val="0070C0"/>
                </a:solidFill>
                <a:latin typeface="Times New Roman" panose="02020603050405020304" pitchFamily="18" charset="0"/>
                <a:cs typeface="Times New Roman" panose="02020603050405020304" pitchFamily="18" charset="0"/>
              </a:rPr>
            </a:br>
            <a:endParaRPr lang="en-US" sz="3200" b="1" dirty="0">
              <a:solidFill>
                <a:srgbClr val="0070C0"/>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Presenters must send their full papers to all session members by October 1.</a:t>
            </a:r>
          </a:p>
          <a:p>
            <a:r>
              <a:rPr lang="en-US" sz="2400" dirty="0">
                <a:latin typeface="Times New Roman" panose="02020603050405020304" pitchFamily="18" charset="0"/>
                <a:cs typeface="Times New Roman" panose="02020603050405020304" pitchFamily="18" charset="0"/>
              </a:rPr>
              <a:t>For their 20-minute presentation, prepare 10-20 PPT slides. We will hold an online rehearsal in the middle of October. We request you to bring your PPT slides draft there.  Please send completed slides to all session members, VNU’s Dr. </a:t>
            </a:r>
            <a:r>
              <a:rPr lang="it-IT" sz="2400" dirty="0">
                <a:latin typeface="Times New Roman" panose="02020603050405020304" pitchFamily="18" charset="0"/>
                <a:cs typeface="Times New Roman" panose="02020603050405020304" pitchFamily="18" charset="0"/>
              </a:rPr>
              <a:t>Chi Phuong Bui (chibui@vnu.edu.vn)</a:t>
            </a:r>
            <a:r>
              <a:rPr lang="en-US" sz="2400" dirty="0">
                <a:latin typeface="Times New Roman" panose="02020603050405020304" pitchFamily="18" charset="0"/>
                <a:cs typeface="Times New Roman" panose="02020603050405020304" pitchFamily="18" charset="0"/>
              </a:rPr>
              <a:t>, and the Headquarters by October 20.  Any updates to the slides must be promptly shared with your discussant and moderator.</a:t>
            </a:r>
          </a:p>
          <a:p>
            <a:r>
              <a:rPr lang="en-US" sz="2400" b="1" dirty="0">
                <a:latin typeface="Times New Roman" panose="02020603050405020304" pitchFamily="18" charset="0"/>
                <a:cs typeface="Times New Roman" panose="02020603050405020304" pitchFamily="18" charset="0"/>
              </a:rPr>
              <a:t>Cautions on PPT Slides:</a:t>
            </a:r>
          </a:p>
          <a:p>
            <a:r>
              <a:rPr lang="en-US" sz="2000" dirty="0">
                <a:latin typeface="Times New Roman" panose="02020603050405020304" pitchFamily="18" charset="0"/>
                <a:cs typeface="Times New Roman" panose="02020603050405020304" pitchFamily="18" charset="0"/>
              </a:rPr>
              <a:t>　-Design from the viewer's perspective.</a:t>
            </a:r>
          </a:p>
          <a:p>
            <a:r>
              <a:rPr lang="en-US" sz="2000" dirty="0">
                <a:latin typeface="Times New Roman" panose="02020603050405020304" pitchFamily="18" charset="0"/>
                <a:cs typeface="Times New Roman" panose="02020603050405020304" pitchFamily="18" charset="0"/>
              </a:rPr>
              <a:t>　-Use a font size of 20 points or larger.</a:t>
            </a:r>
          </a:p>
          <a:p>
            <a:r>
              <a:rPr lang="en-US" sz="2000" dirty="0">
                <a:latin typeface="Times New Roman" panose="02020603050405020304" pitchFamily="18" charset="0"/>
                <a:cs typeface="Times New Roman" panose="02020603050405020304" pitchFamily="18" charset="0"/>
              </a:rPr>
              <a:t>　-Avoid excessive text on slides.</a:t>
            </a:r>
          </a:p>
          <a:p>
            <a:r>
              <a:rPr lang="en-US" sz="2000" dirty="0">
                <a:latin typeface="Times New Roman" panose="02020603050405020304" pitchFamily="18" charset="0"/>
                <a:cs typeface="Times New Roman" panose="02020603050405020304" pitchFamily="18" charset="0"/>
              </a:rPr>
              <a:t>　-Provide simple figures and tables that are easy to understand.</a:t>
            </a:r>
          </a:p>
          <a:p>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online rehearsal </a:t>
            </a:r>
            <a:r>
              <a:rPr lang="en-US" sz="2400" dirty="0">
                <a:latin typeface="Times New Roman" panose="02020603050405020304" pitchFamily="18" charset="0"/>
                <a:cs typeface="Times New Roman" panose="02020603050405020304" pitchFamily="18" charset="0"/>
              </a:rPr>
              <a:t>organized by the VNU in the middle of October will ensure all session members are familiar with their roles.</a:t>
            </a:r>
          </a:p>
        </p:txBody>
      </p:sp>
      <p:pic>
        <p:nvPicPr>
          <p:cNvPr id="4" name="image4.png">
            <a:extLst>
              <a:ext uri="{FF2B5EF4-FFF2-40B4-BE49-F238E27FC236}">
                <a16:creationId xmlns:a16="http://schemas.microsoft.com/office/drawing/2014/main" id="{3E913AD0-21FB-41AD-D03B-A6E8F65EE830}"/>
              </a:ext>
            </a:extLst>
          </p:cNvPr>
          <p:cNvPicPr/>
          <p:nvPr/>
        </p:nvPicPr>
        <p:blipFill>
          <a:blip r:embed="rId2"/>
          <a:srcRect/>
          <a:stretch>
            <a:fillRect/>
          </a:stretch>
        </p:blipFill>
        <p:spPr>
          <a:xfrm>
            <a:off x="318499" y="226031"/>
            <a:ext cx="1695774" cy="809943"/>
          </a:xfrm>
          <a:prstGeom prst="rect">
            <a:avLst/>
          </a:prstGeom>
          <a:ln/>
        </p:spPr>
      </p:pic>
    </p:spTree>
    <p:extLst>
      <p:ext uri="{BB962C8B-B14F-4D97-AF65-F5344CB8AC3E}">
        <p14:creationId xmlns:p14="http://schemas.microsoft.com/office/powerpoint/2010/main" val="85472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397030-CBCD-D427-286A-684A70A5E36B}"/>
              </a:ext>
            </a:extLst>
          </p:cNvPr>
          <p:cNvSpPr txBox="1"/>
          <p:nvPr/>
        </p:nvSpPr>
        <p:spPr>
          <a:xfrm>
            <a:off x="297951" y="199914"/>
            <a:ext cx="8609743" cy="6494085"/>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                 2. Model PPT Slide Structure for a 20-Minute Academic Presentation  </a:t>
            </a:r>
            <a:r>
              <a:rPr lang="en-US" sz="2000" b="1" dirty="0">
                <a:latin typeface="Times New Roman" panose="02020603050405020304" pitchFamily="18" charset="0"/>
                <a:cs typeface="Times New Roman" panose="02020603050405020304" pitchFamily="18" charset="0"/>
              </a:rPr>
              <a:t>Note:</a:t>
            </a:r>
            <a:r>
              <a:rPr lang="en-US" sz="2000" dirty="0">
                <a:latin typeface="Times New Roman" panose="02020603050405020304" pitchFamily="18" charset="0"/>
                <a:cs typeface="Times New Roman" panose="02020603050405020304" pitchFamily="18" charset="0"/>
              </a:rPr>
              <a:t> This is a general structure, and you may need to adjust it based on your specific content and the conference guidelines.</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Slide 1: Title Slide</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Title:</a:t>
            </a:r>
            <a:r>
              <a:rPr lang="en-US" sz="2000" dirty="0">
                <a:latin typeface="Times New Roman" panose="02020603050405020304" pitchFamily="18" charset="0"/>
                <a:cs typeface="Times New Roman" panose="02020603050405020304" pitchFamily="18" charset="0"/>
              </a:rPr>
              <a:t> Clearly state the title of your research.</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Author(s):</a:t>
            </a:r>
            <a:r>
              <a:rPr lang="en-US" sz="2000" dirty="0">
                <a:latin typeface="Times New Roman" panose="02020603050405020304" pitchFamily="18" charset="0"/>
                <a:cs typeface="Times New Roman" panose="02020603050405020304" pitchFamily="18" charset="0"/>
              </a:rPr>
              <a:t> List the names of the authors, their affiliations, and contact information.</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Conference Name and Date:</a:t>
            </a:r>
            <a:r>
              <a:rPr lang="en-US" sz="2000" dirty="0">
                <a:latin typeface="Times New Roman" panose="02020603050405020304" pitchFamily="18" charset="0"/>
                <a:cs typeface="Times New Roman" panose="02020603050405020304" pitchFamily="18" charset="0"/>
              </a:rPr>
              <a:t> Specify the conference where you are presenting.</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Slide 2: Introduction</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Background:</a:t>
            </a:r>
            <a:r>
              <a:rPr lang="en-US" sz="2000" dirty="0">
                <a:latin typeface="Times New Roman" panose="02020603050405020304" pitchFamily="18" charset="0"/>
                <a:cs typeface="Times New Roman" panose="02020603050405020304" pitchFamily="18" charset="0"/>
              </a:rPr>
              <a:t> Briefly introduce the research topic and its significance.</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Research Question(s):</a:t>
            </a:r>
            <a:r>
              <a:rPr lang="en-US" sz="2000" dirty="0">
                <a:latin typeface="Times New Roman" panose="02020603050405020304" pitchFamily="18" charset="0"/>
                <a:cs typeface="Times New Roman" panose="02020603050405020304" pitchFamily="18" charset="0"/>
              </a:rPr>
              <a:t> Clearly state the main question(s) your research aims to answer.</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Research Objectives:</a:t>
            </a:r>
            <a:r>
              <a:rPr lang="en-US" sz="2000" dirty="0">
                <a:latin typeface="Times New Roman" panose="02020603050405020304" pitchFamily="18" charset="0"/>
                <a:cs typeface="Times New Roman" panose="02020603050405020304" pitchFamily="18" charset="0"/>
              </a:rPr>
              <a:t> Outline the specific goals of your research.</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Slide 3: Literature Review</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Key Studies:</a:t>
            </a:r>
            <a:r>
              <a:rPr lang="en-US" sz="2000" dirty="0">
                <a:latin typeface="Times New Roman" panose="02020603050405020304" pitchFamily="18" charset="0"/>
                <a:cs typeface="Times New Roman" panose="02020603050405020304" pitchFamily="18" charset="0"/>
              </a:rPr>
              <a:t> Highlight the most relevant previous research on the topic.</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Research Gaps:</a:t>
            </a:r>
            <a:r>
              <a:rPr lang="en-US" sz="2000" dirty="0">
                <a:latin typeface="Times New Roman" panose="02020603050405020304" pitchFamily="18" charset="0"/>
                <a:cs typeface="Times New Roman" panose="02020603050405020304" pitchFamily="18" charset="0"/>
              </a:rPr>
              <a:t> Identify the gaps in existing knowledge that your research addresses.</a:t>
            </a:r>
          </a:p>
        </p:txBody>
      </p:sp>
      <p:pic>
        <p:nvPicPr>
          <p:cNvPr id="4" name="image4.png">
            <a:extLst>
              <a:ext uri="{FF2B5EF4-FFF2-40B4-BE49-F238E27FC236}">
                <a16:creationId xmlns:a16="http://schemas.microsoft.com/office/drawing/2014/main" id="{20C9F941-A617-0C7A-BB08-AC344B61D756}"/>
              </a:ext>
            </a:extLst>
          </p:cNvPr>
          <p:cNvPicPr/>
          <p:nvPr/>
        </p:nvPicPr>
        <p:blipFill>
          <a:blip r:embed="rId2"/>
          <a:srcRect/>
          <a:stretch>
            <a:fillRect/>
          </a:stretch>
        </p:blipFill>
        <p:spPr>
          <a:xfrm>
            <a:off x="236306" y="92467"/>
            <a:ext cx="1500026" cy="623718"/>
          </a:xfrm>
          <a:prstGeom prst="rect">
            <a:avLst/>
          </a:prstGeom>
          <a:ln/>
        </p:spPr>
      </p:pic>
    </p:spTree>
    <p:extLst>
      <p:ext uri="{BB962C8B-B14F-4D97-AF65-F5344CB8AC3E}">
        <p14:creationId xmlns:p14="http://schemas.microsoft.com/office/powerpoint/2010/main" val="2924400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E0C6B-E99D-561B-AFB5-B7A7708F8B3E}"/>
              </a:ext>
            </a:extLst>
          </p:cNvPr>
          <p:cNvSpPr txBox="1"/>
          <p:nvPr/>
        </p:nvSpPr>
        <p:spPr>
          <a:xfrm>
            <a:off x="251717" y="305068"/>
            <a:ext cx="8784404" cy="6247864"/>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Slide 4: Methodology</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Research Design:</a:t>
            </a:r>
            <a:r>
              <a:rPr lang="en-US" sz="2000" dirty="0">
                <a:latin typeface="Times New Roman" panose="02020603050405020304" pitchFamily="18" charset="0"/>
                <a:cs typeface="Times New Roman" panose="02020603050405020304" pitchFamily="18" charset="0"/>
              </a:rPr>
              <a:t> Explain the overall approach (e.g., experimental, survey, case study).</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Data Collection:</a:t>
            </a:r>
            <a:r>
              <a:rPr lang="en-US" sz="2000" dirty="0">
                <a:latin typeface="Times New Roman" panose="02020603050405020304" pitchFamily="18" charset="0"/>
                <a:cs typeface="Times New Roman" panose="02020603050405020304" pitchFamily="18" charset="0"/>
              </a:rPr>
              <a:t> Describe how you collected data (e.g., experiments, interviews, surveys).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Data Analysis:</a:t>
            </a:r>
            <a:r>
              <a:rPr lang="en-US" sz="2000" dirty="0">
                <a:latin typeface="Times New Roman" panose="02020603050405020304" pitchFamily="18" charset="0"/>
                <a:cs typeface="Times New Roman" panose="02020603050405020304" pitchFamily="18" charset="0"/>
              </a:rPr>
              <a:t> Outline the methods used to analyze the data.</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Slide 5: Results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Key Findings:</a:t>
            </a:r>
            <a:r>
              <a:rPr lang="en-US" sz="2000" dirty="0">
                <a:latin typeface="Times New Roman" panose="02020603050405020304" pitchFamily="18" charset="0"/>
                <a:cs typeface="Times New Roman" panose="02020603050405020304" pitchFamily="18" charset="0"/>
              </a:rPr>
              <a:t> Present the most important results of your research.</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Visualizations:</a:t>
            </a:r>
            <a:r>
              <a:rPr lang="en-US" sz="2000" dirty="0">
                <a:latin typeface="Times New Roman" panose="02020603050405020304" pitchFamily="18" charset="0"/>
                <a:cs typeface="Times New Roman" panose="02020603050405020304" pitchFamily="18" charset="0"/>
              </a:rPr>
              <a:t> Use charts, graphs, or tables to illustrate your findings.</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Slide 6-8: Discussion</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Interpretation:</a:t>
            </a:r>
            <a:r>
              <a:rPr lang="en-US" sz="2000" dirty="0">
                <a:latin typeface="Times New Roman" panose="02020603050405020304" pitchFamily="18" charset="0"/>
                <a:cs typeface="Times New Roman" panose="02020603050405020304" pitchFamily="18" charset="0"/>
              </a:rPr>
              <a:t> Explain the meaning of your results.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Comparison:</a:t>
            </a:r>
            <a:r>
              <a:rPr lang="en-US" sz="2000" dirty="0">
                <a:latin typeface="Times New Roman" panose="02020603050405020304" pitchFamily="18" charset="0"/>
                <a:cs typeface="Times New Roman" panose="02020603050405020304" pitchFamily="18" charset="0"/>
              </a:rPr>
              <a:t> Compare your findings to previous research.</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Implications:</a:t>
            </a:r>
            <a:r>
              <a:rPr lang="en-US" sz="2000" dirty="0">
                <a:latin typeface="Times New Roman" panose="02020603050405020304" pitchFamily="18" charset="0"/>
                <a:cs typeface="Times New Roman" panose="02020603050405020304" pitchFamily="18" charset="0"/>
              </a:rPr>
              <a:t> Discuss the implications of your research for the field.</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Limitations:</a:t>
            </a:r>
            <a:r>
              <a:rPr lang="en-US" sz="2000" dirty="0">
                <a:latin typeface="Times New Roman" panose="02020603050405020304" pitchFamily="18" charset="0"/>
                <a:cs typeface="Times New Roman" panose="02020603050405020304" pitchFamily="18" charset="0"/>
              </a:rPr>
              <a:t> Acknowledge any limitations of your study.</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Slide 9: Conclusion</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Summary:</a:t>
            </a:r>
            <a:r>
              <a:rPr lang="en-US" sz="2000" dirty="0">
                <a:latin typeface="Times New Roman" panose="02020603050405020304" pitchFamily="18" charset="0"/>
                <a:cs typeface="Times New Roman" panose="02020603050405020304" pitchFamily="18" charset="0"/>
              </a:rPr>
              <a:t> Briefly recap the main points of your research.</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Future Directions:</a:t>
            </a:r>
            <a:r>
              <a:rPr lang="en-US" sz="2000" dirty="0">
                <a:latin typeface="Times New Roman" panose="02020603050405020304" pitchFamily="18" charset="0"/>
                <a:cs typeface="Times New Roman" panose="02020603050405020304" pitchFamily="18" charset="0"/>
              </a:rPr>
              <a:t> Suggest potential future research directions.</a:t>
            </a:r>
          </a:p>
        </p:txBody>
      </p:sp>
    </p:spTree>
    <p:extLst>
      <p:ext uri="{BB962C8B-B14F-4D97-AF65-F5344CB8AC3E}">
        <p14:creationId xmlns:p14="http://schemas.microsoft.com/office/powerpoint/2010/main" val="980840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776A7A3-1FE5-DC3B-EA87-30BE56A386B2}"/>
              </a:ext>
            </a:extLst>
          </p:cNvPr>
          <p:cNvSpPr txBox="1"/>
          <p:nvPr/>
        </p:nvSpPr>
        <p:spPr>
          <a:xfrm>
            <a:off x="123289" y="223477"/>
            <a:ext cx="8661114" cy="1008353"/>
          </a:xfrm>
          <a:prstGeom prst="rect">
            <a:avLst/>
          </a:prstGeom>
          <a:noFill/>
        </p:spPr>
        <p:txBody>
          <a:bodyPr wrap="square">
            <a:spAutoFit/>
          </a:bodyPr>
          <a:lstStyle/>
          <a:p>
            <a:pPr marL="118745" marR="102870" algn="just">
              <a:lnSpc>
                <a:spcPct val="107000"/>
              </a:lnSpc>
              <a:spcBef>
                <a:spcPts val="995"/>
              </a:spcBef>
              <a:spcAft>
                <a:spcPts val="0"/>
              </a:spcAft>
            </a:pPr>
            <a:endPar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18745" marR="102870">
              <a:lnSpc>
                <a:spcPct val="107000"/>
              </a:lnSpc>
              <a:spcBef>
                <a:spcPts val="995"/>
              </a:spcBef>
            </a:pP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3. Guidelines for Discussants and </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Moderators</a:t>
            </a:r>
            <a:endPar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9" name="image4.png">
            <a:extLst>
              <a:ext uri="{FF2B5EF4-FFF2-40B4-BE49-F238E27FC236}">
                <a16:creationId xmlns:a16="http://schemas.microsoft.com/office/drawing/2014/main" id="{5B7BB0C2-79D4-CFF5-C97B-B8BF4BF87482}"/>
              </a:ext>
            </a:extLst>
          </p:cNvPr>
          <p:cNvPicPr/>
          <p:nvPr/>
        </p:nvPicPr>
        <p:blipFill>
          <a:blip r:embed="rId2"/>
          <a:srcRect/>
          <a:stretch>
            <a:fillRect/>
          </a:stretch>
        </p:blipFill>
        <p:spPr>
          <a:xfrm>
            <a:off x="245506" y="122040"/>
            <a:ext cx="1388085" cy="693477"/>
          </a:xfrm>
          <a:prstGeom prst="rect">
            <a:avLst/>
          </a:prstGeom>
          <a:ln/>
        </p:spPr>
      </p:pic>
      <p:sp>
        <p:nvSpPr>
          <p:cNvPr id="13" name="TextBox 12">
            <a:extLst>
              <a:ext uri="{FF2B5EF4-FFF2-40B4-BE49-F238E27FC236}">
                <a16:creationId xmlns:a16="http://schemas.microsoft.com/office/drawing/2014/main" id="{1C41E8EE-0812-59E0-628D-F1A5A2E4225B}"/>
              </a:ext>
            </a:extLst>
          </p:cNvPr>
          <p:cNvSpPr txBox="1"/>
          <p:nvPr/>
        </p:nvSpPr>
        <p:spPr>
          <a:xfrm>
            <a:off x="184397" y="1231830"/>
            <a:ext cx="8775205" cy="5305555"/>
          </a:xfrm>
          <a:prstGeom prst="rect">
            <a:avLst/>
          </a:prstGeom>
          <a:noFill/>
        </p:spPr>
        <p:txBody>
          <a:bodyPr wrap="square">
            <a:spAutoFit/>
          </a:bodyPr>
          <a:lstStyle/>
          <a:p>
            <a:pPr marR="0">
              <a:lnSpc>
                <a:spcPct val="107000"/>
              </a:lnSpc>
              <a:spcBef>
                <a:spcPts val="0"/>
              </a:spcBef>
              <a:spcAft>
                <a:spcPts val="800"/>
              </a:spcAft>
              <a:tabLst>
                <a:tab pos="171450" algn="l"/>
                <a:tab pos="228600" algn="l"/>
                <a:tab pos="285750" algn="l"/>
              </a:tabLst>
            </a:pPr>
            <a:r>
              <a:rPr lang="en-US" sz="2400" b="1" dirty="0">
                <a:solidFill>
                  <a:srgbClr val="002060"/>
                </a:solidFill>
                <a:effectLst/>
                <a:latin typeface="Times New Roman" panose="02020603050405020304" pitchFamily="18" charset="0"/>
                <a:ea typeface="Calibri" panose="020F0502020204030204" pitchFamily="34" charset="0"/>
              </a:rPr>
              <a:t>Discussants</a:t>
            </a:r>
            <a:r>
              <a:rPr lang="en-US" sz="2400" dirty="0">
                <a:solidFill>
                  <a:srgbClr val="002060"/>
                </a:solidFill>
                <a:effectLst/>
                <a:latin typeface="Times New Roman" panose="02020603050405020304" pitchFamily="18" charset="0"/>
                <a:ea typeface="Calibri" panose="020F0502020204030204" pitchFamily="34" charset="0"/>
              </a:rPr>
              <a:t> are allocated a valuable 10-minute window to delve into their discussions. For a well-rounded and engaging dialogue, we suggest that discussants prepare a concise set of 7-10 PowerPoint slides that adeptly articulate their key discussion points.</a:t>
            </a:r>
            <a:br>
              <a:rPr lang="en-US" sz="2400" dirty="0">
                <a:solidFill>
                  <a:srgbClr val="002060"/>
                </a:solidFill>
                <a:effectLst/>
                <a:latin typeface="Times New Roman" panose="02020603050405020304" pitchFamily="18" charset="0"/>
                <a:ea typeface="Calibri" panose="020F0502020204030204" pitchFamily="34" charset="0"/>
              </a:rPr>
            </a:br>
            <a:endParaRPr lang="en-US" sz="2400" dirty="0">
              <a:solidFill>
                <a:srgbClr val="002060"/>
              </a:solidFill>
              <a:effectLst/>
              <a:latin typeface="Calibri" panose="020F0502020204030204" pitchFamily="34" charset="0"/>
              <a:ea typeface="Calibri" panose="020F0502020204030204" pitchFamily="34" charset="0"/>
            </a:endParaRPr>
          </a:p>
          <a:p>
            <a:pPr marR="0" indent="-57150">
              <a:lnSpc>
                <a:spcPct val="107000"/>
              </a:lnSpc>
              <a:spcBef>
                <a:spcPts val="0"/>
              </a:spcBef>
              <a:spcAft>
                <a:spcPts val="800"/>
              </a:spcAft>
            </a:pPr>
            <a:r>
              <a:rPr lang="en-US" sz="2400" dirty="0">
                <a:solidFill>
                  <a:srgbClr val="002060"/>
                </a:solidFill>
                <a:effectLst/>
                <a:latin typeface="Times New Roman" panose="02020603050405020304" pitchFamily="18" charset="0"/>
                <a:ea typeface="Calibri" panose="020F0502020204030204" pitchFamily="34" charset="0"/>
              </a:rPr>
              <a:t>The role of the </a:t>
            </a:r>
            <a:r>
              <a:rPr lang="en-US" sz="2400" b="1" dirty="0">
                <a:solidFill>
                  <a:srgbClr val="002060"/>
                </a:solidFill>
                <a:effectLst/>
                <a:latin typeface="Times New Roman" panose="02020603050405020304" pitchFamily="18" charset="0"/>
                <a:ea typeface="Calibri" panose="020F0502020204030204" pitchFamily="34" charset="0"/>
              </a:rPr>
              <a:t>moderator</a:t>
            </a:r>
            <a:r>
              <a:rPr lang="en-US" sz="2400" dirty="0">
                <a:solidFill>
                  <a:srgbClr val="002060"/>
                </a:solidFill>
                <a:effectLst/>
                <a:latin typeface="Times New Roman" panose="02020603050405020304" pitchFamily="18" charset="0"/>
                <a:ea typeface="Calibri" panose="020F0502020204030204" pitchFamily="34" charset="0"/>
              </a:rPr>
              <a:t> is pivotal in orchestrating the seamless coordination of the session. Their responsibilities encompass soliciting presentation slides from both the session presenter and discussants in advance of the Conference Day. Should a discussant encounter any unanticipated issues, rendering them unable to participate (e.g., a no-show), the moderator will gracefully step into the role of discussant, leveraging the provided slides to facilitate an in-depth discussion of the papers.</a:t>
            </a:r>
            <a:r>
              <a:rPr lang="en-US" sz="1800" dirty="0">
                <a:solidFill>
                  <a:srgbClr val="C00000"/>
                </a:solidFill>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3183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3BF6-5EE6-3694-8F8B-C3A860E600AA}"/>
              </a:ext>
            </a:extLst>
          </p:cNvPr>
          <p:cNvSpPr>
            <a:spLocks noGrp="1"/>
          </p:cNvSpPr>
          <p:nvPr>
            <p:ph type="title"/>
          </p:nvPr>
        </p:nvSpPr>
        <p:spPr>
          <a:xfrm>
            <a:off x="243840" y="365126"/>
            <a:ext cx="8900160" cy="1925727"/>
          </a:xfrm>
        </p:spPr>
        <p:txBody>
          <a:bodyPr>
            <a:normAutofit fontScale="90000"/>
          </a:bodyPr>
          <a:lstStyle/>
          <a:p>
            <a:pPr>
              <a:lnSpc>
                <a:spcPct val="100000"/>
              </a:lnSpc>
            </a:pPr>
            <a:r>
              <a:rPr lang="en-US" sz="2700" b="0" i="0" dirty="0">
                <a:solidFill>
                  <a:srgbClr val="FF0066"/>
                </a:solidFill>
                <a:effectLst/>
                <a:latin typeface="Arial Black" panose="020B0A04020102020204" pitchFamily="34" charset="0"/>
              </a:rPr>
              <a:t>      </a:t>
            </a:r>
            <a:r>
              <a:rPr lang="en-US" sz="2200" b="0" i="0" dirty="0">
                <a:solidFill>
                  <a:srgbClr val="CC0000"/>
                </a:solidFill>
                <a:effectLst/>
                <a:latin typeface="Arial Black" panose="020B0A04020102020204" pitchFamily="34" charset="0"/>
              </a:rPr>
              <a:t>Asia-Pacific Management Accounting Association</a:t>
            </a:r>
            <a:br>
              <a:rPr lang="en-US" sz="2700" b="0" i="0" dirty="0">
                <a:solidFill>
                  <a:srgbClr val="CC0000"/>
                </a:solidFill>
                <a:effectLst/>
                <a:latin typeface="Arial Black" panose="020B0A04020102020204" pitchFamily="34" charset="0"/>
              </a:rPr>
            </a:br>
            <a:r>
              <a:rPr lang="en-US" sz="3100" b="0" i="0" dirty="0">
                <a:solidFill>
                  <a:srgbClr val="CC0000"/>
                </a:solidFill>
                <a:effectLst/>
                <a:latin typeface="Arial Black" panose="020B0A04020102020204" pitchFamily="34" charset="0"/>
              </a:rPr>
              <a:t>2024 APMAA Academic Paper Sessions         </a:t>
            </a:r>
            <a:br>
              <a:rPr lang="en-US" sz="2700" b="0" i="0" dirty="0">
                <a:solidFill>
                  <a:srgbClr val="CC0000"/>
                </a:solidFill>
                <a:effectLst/>
                <a:latin typeface="Arial Black" panose="020B0A04020102020204" pitchFamily="34" charset="0"/>
              </a:rPr>
            </a:br>
            <a:r>
              <a:rPr lang="en-US" sz="2700" b="0" i="0" dirty="0">
                <a:solidFill>
                  <a:srgbClr val="CC0000"/>
                </a:solidFill>
                <a:effectLst/>
                <a:latin typeface="Arial Black" panose="020B0A04020102020204" pitchFamily="34" charset="0"/>
              </a:rPr>
              <a:t>                      29-30,</a:t>
            </a:r>
            <a:r>
              <a:rPr lang="en-US" sz="2200" b="0" i="0" dirty="0">
                <a:solidFill>
                  <a:srgbClr val="CC0000"/>
                </a:solidFill>
                <a:effectLst/>
                <a:latin typeface="Arial Black" panose="020B0A04020102020204" pitchFamily="34" charset="0"/>
              </a:rPr>
              <a:t> October 2024</a:t>
            </a:r>
            <a:br>
              <a:rPr lang="en-US" sz="2700" b="0" i="0" dirty="0">
                <a:solidFill>
                  <a:srgbClr val="000000"/>
                </a:solidFill>
                <a:effectLst/>
                <a:latin typeface="Arial Black" panose="020B0A04020102020204" pitchFamily="34" charset="0"/>
              </a:rPr>
            </a:br>
            <a:endParaRPr lang="en-US" sz="2700" dirty="0">
              <a:latin typeface="Arial Black" panose="020B0A04020102020204" pitchFamily="34" charset="0"/>
            </a:endParaRPr>
          </a:p>
        </p:txBody>
      </p:sp>
      <p:pic>
        <p:nvPicPr>
          <p:cNvPr id="1026" name="Picture 2">
            <a:extLst>
              <a:ext uri="{FF2B5EF4-FFF2-40B4-BE49-F238E27FC236}">
                <a16:creationId xmlns:a16="http://schemas.microsoft.com/office/drawing/2014/main" id="{4572951E-87FD-89EE-E4B7-14AC97519C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 y="4979613"/>
            <a:ext cx="2058035" cy="151326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E00A347-4B1E-3346-8B05-A8905F727DAA}"/>
              </a:ext>
            </a:extLst>
          </p:cNvPr>
          <p:cNvSpPr txBox="1"/>
          <p:nvPr/>
        </p:nvSpPr>
        <p:spPr>
          <a:xfrm>
            <a:off x="2184400" y="2290853"/>
            <a:ext cx="4572000" cy="1631216"/>
          </a:xfrm>
          <a:prstGeom prst="rect">
            <a:avLst/>
          </a:prstGeom>
          <a:noFill/>
        </p:spPr>
        <p:txBody>
          <a:bodyPr wrap="square">
            <a:spAutoFit/>
          </a:bodyPr>
          <a:lstStyle/>
          <a:p>
            <a:pPr algn="ctr"/>
            <a:r>
              <a:rPr lang="en-US" sz="2000" b="1" strike="noStrike" spc="-1" dirty="0">
                <a:latin typeface="Times New Roman" panose="02020603050405020304" pitchFamily="18" charset="0"/>
                <a:cs typeface="Times New Roman" panose="02020603050405020304" pitchFamily="18" charset="0"/>
              </a:rPr>
              <a:t>APMAA 2024</a:t>
            </a:r>
            <a:br>
              <a:rPr lang="en-US" sz="2000" b="1" strike="noStrike" spc="-1" dirty="0">
                <a:latin typeface="Times New Roman" panose="02020603050405020304" pitchFamily="18" charset="0"/>
                <a:cs typeface="Times New Roman" panose="02020603050405020304" pitchFamily="18" charset="0"/>
              </a:rPr>
            </a:br>
            <a:r>
              <a:rPr lang="en-US" sz="2000" b="1" strike="noStrike" spc="-1" dirty="0">
                <a:latin typeface="Times New Roman" panose="02020603050405020304" pitchFamily="18" charset="0"/>
                <a:cs typeface="Times New Roman" panose="02020603050405020304" pitchFamily="18" charset="0"/>
              </a:rPr>
              <a:t>Academic Paper Session Day 2-1</a:t>
            </a:r>
            <a:br>
              <a:rPr lang="en-US" sz="2000" b="1" strike="noStrike" spc="-1" dirty="0">
                <a:latin typeface="Times New Roman" panose="02020603050405020304" pitchFamily="18" charset="0"/>
                <a:cs typeface="Times New Roman" panose="02020603050405020304" pitchFamily="18" charset="0"/>
              </a:rPr>
            </a:br>
            <a:r>
              <a:rPr lang="en-US" sz="2000" b="1" strike="noStrike" spc="-1" dirty="0">
                <a:latin typeface="Times New Roman" panose="02020603050405020304" pitchFamily="18" charset="0"/>
                <a:cs typeface="Times New Roman" panose="02020603050405020304" pitchFamily="18" charset="0"/>
              </a:rPr>
              <a:t>Room 1 (141)</a:t>
            </a:r>
          </a:p>
          <a:p>
            <a:pPr algn="ctr"/>
            <a:r>
              <a:rPr lang="en-US" sz="2000" b="1" strike="noStrike" spc="-1" dirty="0">
                <a:latin typeface="Times New Roman" panose="02020603050405020304" pitchFamily="18" charset="0"/>
                <a:cs typeface="Times New Roman" panose="02020603050405020304" pitchFamily="18" charset="0"/>
              </a:rPr>
              <a:t>October 25 (Wednesday)</a:t>
            </a:r>
            <a:br>
              <a:rPr lang="en-US" sz="2000" b="1" strike="noStrike" spc="-1" dirty="0">
                <a:latin typeface="Times New Roman" panose="02020603050405020304" pitchFamily="18" charset="0"/>
                <a:cs typeface="Times New Roman" panose="02020603050405020304" pitchFamily="18" charset="0"/>
              </a:rPr>
            </a:br>
            <a:r>
              <a:rPr lang="en-US" sz="2000" b="1" strike="noStrike" spc="-1" dirty="0">
                <a:latin typeface="Times New Roman" panose="02020603050405020304" pitchFamily="18" charset="0"/>
                <a:cs typeface="Times New Roman" panose="02020603050405020304" pitchFamily="18" charset="0"/>
              </a:rPr>
              <a:t>13.30-15.30 (Hanoi Time)</a:t>
            </a:r>
            <a:endParaRPr lang="en-GB" sz="2000" b="1" strike="noStrike" spc="-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63C37CD-4782-7731-B08E-8E7E4025DA47}"/>
              </a:ext>
            </a:extLst>
          </p:cNvPr>
          <p:cNvSpPr txBox="1"/>
          <p:nvPr/>
        </p:nvSpPr>
        <p:spPr>
          <a:xfrm>
            <a:off x="2407920" y="4474152"/>
            <a:ext cx="4572000" cy="1631216"/>
          </a:xfrm>
          <a:prstGeom prst="rect">
            <a:avLst/>
          </a:prstGeom>
          <a:noFill/>
        </p:spPr>
        <p:txBody>
          <a:bodyPr wrap="square">
            <a:spAutoFit/>
          </a:bodyPr>
          <a:lstStyle/>
          <a:p>
            <a:pPr algn="ctr"/>
            <a:r>
              <a:rPr lang="en-US" sz="2400" b="1" strike="noStrike" spc="-1" dirty="0">
                <a:latin typeface="Times New Roman" panose="02020603050405020304" pitchFamily="18" charset="0"/>
                <a:cs typeface="Times New Roman" panose="02020603050405020304" pitchFamily="18" charset="0"/>
              </a:rPr>
              <a:t>Moderator</a:t>
            </a:r>
          </a:p>
          <a:p>
            <a:pPr algn="ctr"/>
            <a:r>
              <a:rPr lang="en-US" sz="2800" b="1" strike="noStrike" spc="-1" dirty="0">
                <a:latin typeface="Times New Roman" panose="02020603050405020304" pitchFamily="18" charset="0"/>
                <a:cs typeface="Times New Roman" panose="02020603050405020304" pitchFamily="18" charset="0"/>
              </a:rPr>
              <a:t>Fumiko Takeda </a:t>
            </a:r>
          </a:p>
          <a:p>
            <a:pPr algn="ctr"/>
            <a:r>
              <a:rPr lang="en-US" sz="2400" strike="noStrike" spc="-1" dirty="0">
                <a:latin typeface="Times New Roman" panose="02020603050405020304" pitchFamily="18" charset="0"/>
                <a:cs typeface="Times New Roman" panose="02020603050405020304" pitchFamily="18" charset="0"/>
              </a:rPr>
              <a:t>Keio University, Japan</a:t>
            </a:r>
          </a:p>
          <a:p>
            <a:pPr algn="ctr"/>
            <a:r>
              <a:rPr lang="en-GB" sz="2400" strike="noStrike" spc="-1" dirty="0">
                <a:latin typeface="Times New Roman" panose="02020603050405020304" pitchFamily="18" charset="0"/>
                <a:cs typeface="Times New Roman" panose="02020603050405020304" pitchFamily="18" charset="0"/>
              </a:rPr>
              <a:t>ftakeda@kbs.keio.ac.jp</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72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EE0ED3F3-F2AF-7C4B-88F3-6B2F15FF9A3D}"/>
              </a:ext>
            </a:extLst>
          </p:cNvPr>
          <p:cNvSpPr txBox="1">
            <a:spLocks/>
          </p:cNvSpPr>
          <p:nvPr/>
        </p:nvSpPr>
        <p:spPr>
          <a:xfrm>
            <a:off x="1018267" y="5510432"/>
            <a:ext cx="7497083" cy="641902"/>
          </a:xfrm>
          <a:prstGeom prst="rect">
            <a:avLst/>
          </a:prstGeom>
        </p:spPr>
        <p:txBody>
          <a:bodyPr vert="horz" lIns="91440" tIns="45720" rIns="91440" bIns="45720" rtlCol="0" anchor="ctr"/>
          <a:lstStyle>
            <a:defPPr>
              <a:defRPr lang="en-US"/>
            </a:defPPr>
            <a:lvl1pPr marL="0" algn="ctr" defTabSz="457200" rtl="0" eaLnBrk="1" latinLnBrk="0" hangingPunct="1">
              <a:defRPr lang="en-ID" sz="1800" b="1" kern="1200" smtClean="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D" sz="1600" dirty="0">
                <a:solidFill>
                  <a:srgbClr val="7030A0"/>
                </a:solidFill>
              </a:rPr>
              <a:t>The 2023 Annual Conference Asia-Pacific Management Accounting Association</a:t>
            </a:r>
          </a:p>
        </p:txBody>
      </p:sp>
      <p:sp>
        <p:nvSpPr>
          <p:cNvPr id="12" name="Slide Number Placeholder 5">
            <a:extLst>
              <a:ext uri="{FF2B5EF4-FFF2-40B4-BE49-F238E27FC236}">
                <a16:creationId xmlns:a16="http://schemas.microsoft.com/office/drawing/2014/main" id="{0E26911D-9B0C-6249-8B34-60206503D8F8}"/>
              </a:ext>
            </a:extLst>
          </p:cNvPr>
          <p:cNvSpPr txBox="1">
            <a:spLocks/>
          </p:cNvSpPr>
          <p:nvPr/>
        </p:nvSpPr>
        <p:spPr>
          <a:xfrm>
            <a:off x="6457950" y="6208866"/>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226D9F-6A8C-6E4F-82B4-3805AD9D0E5B}" type="slidenum">
              <a:rPr lang="en-US" smtClean="0"/>
              <a:pPr/>
              <a:t>8</a:t>
            </a:fld>
            <a:endParaRPr lang="en-US" dirty="0"/>
          </a:p>
        </p:txBody>
      </p:sp>
      <p:pic>
        <p:nvPicPr>
          <p:cNvPr id="13" name="Picture 12">
            <a:extLst>
              <a:ext uri="{FF2B5EF4-FFF2-40B4-BE49-F238E27FC236}">
                <a16:creationId xmlns:a16="http://schemas.microsoft.com/office/drawing/2014/main" id="{25D4D631-4044-674C-BB6D-40F89AE7BD34}"/>
              </a:ext>
            </a:extLst>
          </p:cNvPr>
          <p:cNvPicPr>
            <a:picLocks noChangeAspect="1"/>
          </p:cNvPicPr>
          <p:nvPr/>
        </p:nvPicPr>
        <p:blipFill>
          <a:blip r:embed="rId2"/>
          <a:stretch>
            <a:fillRect/>
          </a:stretch>
        </p:blipFill>
        <p:spPr>
          <a:xfrm>
            <a:off x="121659" y="126481"/>
            <a:ext cx="1013981" cy="1013981"/>
          </a:xfrm>
          <a:prstGeom prst="rect">
            <a:avLst/>
          </a:prstGeom>
        </p:spPr>
      </p:pic>
      <p:cxnSp>
        <p:nvCxnSpPr>
          <p:cNvPr id="15" name="Straight Connector 14">
            <a:extLst>
              <a:ext uri="{FF2B5EF4-FFF2-40B4-BE49-F238E27FC236}">
                <a16:creationId xmlns:a16="http://schemas.microsoft.com/office/drawing/2014/main" id="{BEBB0193-22BC-B44D-B661-1F9B2D44A4EC}"/>
              </a:ext>
            </a:extLst>
          </p:cNvPr>
          <p:cNvCxnSpPr>
            <a:cxnSpLocks/>
          </p:cNvCxnSpPr>
          <p:nvPr/>
        </p:nvCxnSpPr>
        <p:spPr>
          <a:xfrm>
            <a:off x="1135640" y="757084"/>
            <a:ext cx="7497083" cy="0"/>
          </a:xfrm>
          <a:prstGeom prst="line">
            <a:avLst/>
          </a:prstGeom>
          <a:ln w="12700"/>
        </p:spPr>
        <p:style>
          <a:lnRef idx="1">
            <a:schemeClr val="accent6"/>
          </a:lnRef>
          <a:fillRef idx="0">
            <a:schemeClr val="accent6"/>
          </a:fillRef>
          <a:effectRef idx="0">
            <a:schemeClr val="accent6"/>
          </a:effectRef>
          <a:fontRef idx="minor">
            <a:schemeClr val="tx1"/>
          </a:fontRef>
        </p:style>
      </p:cxnSp>
      <p:sp>
        <p:nvSpPr>
          <p:cNvPr id="16" name="TextShape 2">
            <a:extLst>
              <a:ext uri="{FF2B5EF4-FFF2-40B4-BE49-F238E27FC236}">
                <a16:creationId xmlns:a16="http://schemas.microsoft.com/office/drawing/2014/main" id="{88C0AC96-BB7F-9949-8501-C8B677B2E775}"/>
              </a:ext>
            </a:extLst>
          </p:cNvPr>
          <p:cNvSpPr txBox="1"/>
          <p:nvPr/>
        </p:nvSpPr>
        <p:spPr>
          <a:xfrm>
            <a:off x="1018267" y="1663453"/>
            <a:ext cx="7497083" cy="3323987"/>
          </a:xfrm>
          <a:prstGeom prst="rect">
            <a:avLst/>
          </a:prstGeom>
          <a:noFill/>
          <a:ln>
            <a:noFill/>
          </a:ln>
        </p:spPr>
        <p:txBody>
          <a:bodyPr wrap="square" lIns="0" tIns="0" rIns="0" bIns="0">
            <a:spAutoFit/>
          </a:bodyPr>
          <a:lstStyle/>
          <a:p>
            <a:r>
              <a:rPr lang="en-GB" sz="2400" b="0" strike="noStrike" spc="-1" dirty="0">
                <a:latin typeface="Arial"/>
              </a:rPr>
              <a:t>ID 9: </a:t>
            </a:r>
            <a:r>
              <a:rPr lang="en-US" sz="2400" b="0" strike="noStrike" spc="-1" dirty="0">
                <a:latin typeface="Arial"/>
              </a:rPr>
              <a:t>Effects Of Shareholder Proposals On The Market Value Of Japanese Firms</a:t>
            </a:r>
          </a:p>
          <a:p>
            <a:r>
              <a:rPr lang="en-GB" sz="2400" b="0" strike="noStrike" spc="-1" dirty="0">
                <a:latin typeface="Arial"/>
              </a:rPr>
              <a:t>Author: </a:t>
            </a:r>
          </a:p>
          <a:p>
            <a:r>
              <a:rPr lang="en-GB" sz="2400" b="0" strike="noStrike" spc="-1" dirty="0">
                <a:latin typeface="Arial"/>
              </a:rPr>
              <a:t>Ryo Sato (University of Tokyo); </a:t>
            </a:r>
          </a:p>
          <a:p>
            <a:r>
              <a:rPr lang="en-GB" sz="2400" b="1" strike="noStrike" spc="-1" dirty="0">
                <a:latin typeface="Arial"/>
              </a:rPr>
              <a:t>Fumiko Takeda </a:t>
            </a:r>
            <a:r>
              <a:rPr lang="en-GB" sz="2400" b="0" strike="noStrike" spc="-1" dirty="0">
                <a:latin typeface="Arial"/>
              </a:rPr>
              <a:t>(ftakeda@kbs.keio.ac.jp, Keio University)*, Japan</a:t>
            </a:r>
          </a:p>
          <a:p>
            <a:r>
              <a:rPr lang="en-GB" sz="2400" b="0" strike="noStrike" spc="-1" dirty="0">
                <a:latin typeface="Arial"/>
              </a:rPr>
              <a:t>Discussant: </a:t>
            </a:r>
          </a:p>
          <a:p>
            <a:r>
              <a:rPr lang="en-GB" sz="2400" b="0" strike="noStrike" spc="-1" dirty="0">
                <a:latin typeface="Arial"/>
              </a:rPr>
              <a:t>Xin Xu (xuxin@stu.xmu.edu.cn, Sun </a:t>
            </a:r>
            <a:r>
              <a:rPr lang="en-GB" sz="2400" b="0" strike="noStrike" spc="-1" dirty="0" err="1">
                <a:latin typeface="Arial"/>
              </a:rPr>
              <a:t>Yat-sen</a:t>
            </a:r>
            <a:r>
              <a:rPr lang="en-GB" sz="2400" b="0" strike="noStrike" spc="-1" dirty="0">
                <a:latin typeface="Arial"/>
              </a:rPr>
              <a:t> University), China</a:t>
            </a:r>
          </a:p>
        </p:txBody>
      </p:sp>
      <p:sp>
        <p:nvSpPr>
          <p:cNvPr id="10" name="テキスト ボックス 9">
            <a:extLst>
              <a:ext uri="{FF2B5EF4-FFF2-40B4-BE49-F238E27FC236}">
                <a16:creationId xmlns:a16="http://schemas.microsoft.com/office/drawing/2014/main" id="{37A47BC1-2016-48B3-B130-8C34CAEAE1B1}"/>
              </a:ext>
            </a:extLst>
          </p:cNvPr>
          <p:cNvSpPr txBox="1"/>
          <p:nvPr/>
        </p:nvSpPr>
        <p:spPr>
          <a:xfrm>
            <a:off x="1142917" y="175023"/>
            <a:ext cx="7497083" cy="523220"/>
          </a:xfrm>
          <a:prstGeom prst="rect">
            <a:avLst/>
          </a:prstGeom>
          <a:noFill/>
        </p:spPr>
        <p:txBody>
          <a:bodyPr wrap="square">
            <a:spAutoFit/>
          </a:bodyPr>
          <a:lstStyle/>
          <a:p>
            <a:pPr algn="ctr"/>
            <a:r>
              <a:rPr kumimoji="1" lang="en-US" altLang="ja-JP" sz="2800" b="1" dirty="0">
                <a:latin typeface="Times New Roman" panose="02020603050405020304" pitchFamily="18" charset="0"/>
                <a:cs typeface="Times New Roman" panose="02020603050405020304" pitchFamily="18" charset="0"/>
              </a:rPr>
              <a:t>Papers at This Session (1)</a:t>
            </a:r>
            <a:endParaRPr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02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EE0ED3F3-F2AF-7C4B-88F3-6B2F15FF9A3D}"/>
              </a:ext>
            </a:extLst>
          </p:cNvPr>
          <p:cNvSpPr txBox="1">
            <a:spLocks/>
          </p:cNvSpPr>
          <p:nvPr/>
        </p:nvSpPr>
        <p:spPr>
          <a:xfrm>
            <a:off x="1006867" y="5815174"/>
            <a:ext cx="7171362" cy="534255"/>
          </a:xfrm>
          <a:prstGeom prst="rect">
            <a:avLst/>
          </a:prstGeom>
        </p:spPr>
        <p:txBody>
          <a:bodyPr vert="horz" lIns="91440" tIns="45720" rIns="91440" bIns="45720" rtlCol="0" anchor="ctr"/>
          <a:lstStyle>
            <a:defPPr>
              <a:defRPr lang="en-US"/>
            </a:defPPr>
            <a:lvl1pPr marL="0" algn="ctr" defTabSz="457200" rtl="0" eaLnBrk="1" latinLnBrk="0" hangingPunct="1">
              <a:defRPr lang="en-ID" sz="1800" b="1" kern="1200" smtClean="0">
                <a:solidFill>
                  <a:schemeClr val="tx1"/>
                </a:solidFill>
                <a:effectLst/>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D" sz="1600" dirty="0">
                <a:solidFill>
                  <a:srgbClr val="7030A0"/>
                </a:solidFill>
              </a:rPr>
              <a:t>The 2023 Annual Conference Asia-Pacific Management Accounting Association</a:t>
            </a:r>
          </a:p>
        </p:txBody>
      </p:sp>
      <p:sp>
        <p:nvSpPr>
          <p:cNvPr id="12" name="Slide Number Placeholder 5">
            <a:extLst>
              <a:ext uri="{FF2B5EF4-FFF2-40B4-BE49-F238E27FC236}">
                <a16:creationId xmlns:a16="http://schemas.microsoft.com/office/drawing/2014/main" id="{0E26911D-9B0C-6249-8B34-60206503D8F8}"/>
              </a:ext>
            </a:extLst>
          </p:cNvPr>
          <p:cNvSpPr txBox="1">
            <a:spLocks/>
          </p:cNvSpPr>
          <p:nvPr/>
        </p:nvSpPr>
        <p:spPr>
          <a:xfrm>
            <a:off x="6457950" y="6208866"/>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226D9F-6A8C-6E4F-82B4-3805AD9D0E5B}" type="slidenum">
              <a:rPr lang="en-US" smtClean="0"/>
              <a:pPr/>
              <a:t>9</a:t>
            </a:fld>
            <a:endParaRPr lang="en-US" dirty="0"/>
          </a:p>
        </p:txBody>
      </p:sp>
      <p:pic>
        <p:nvPicPr>
          <p:cNvPr id="13" name="Picture 12">
            <a:extLst>
              <a:ext uri="{FF2B5EF4-FFF2-40B4-BE49-F238E27FC236}">
                <a16:creationId xmlns:a16="http://schemas.microsoft.com/office/drawing/2014/main" id="{25D4D631-4044-674C-BB6D-40F89AE7BD34}"/>
              </a:ext>
            </a:extLst>
          </p:cNvPr>
          <p:cNvPicPr>
            <a:picLocks noChangeAspect="1"/>
          </p:cNvPicPr>
          <p:nvPr/>
        </p:nvPicPr>
        <p:blipFill>
          <a:blip r:embed="rId2"/>
          <a:stretch>
            <a:fillRect/>
          </a:stretch>
        </p:blipFill>
        <p:spPr>
          <a:xfrm>
            <a:off x="121659" y="126481"/>
            <a:ext cx="1013981" cy="1013981"/>
          </a:xfrm>
          <a:prstGeom prst="rect">
            <a:avLst/>
          </a:prstGeom>
        </p:spPr>
      </p:pic>
      <p:cxnSp>
        <p:nvCxnSpPr>
          <p:cNvPr id="15" name="Straight Connector 14">
            <a:extLst>
              <a:ext uri="{FF2B5EF4-FFF2-40B4-BE49-F238E27FC236}">
                <a16:creationId xmlns:a16="http://schemas.microsoft.com/office/drawing/2014/main" id="{BEBB0193-22BC-B44D-B661-1F9B2D44A4EC}"/>
              </a:ext>
            </a:extLst>
          </p:cNvPr>
          <p:cNvCxnSpPr>
            <a:cxnSpLocks/>
          </p:cNvCxnSpPr>
          <p:nvPr/>
        </p:nvCxnSpPr>
        <p:spPr>
          <a:xfrm>
            <a:off x="1135640" y="757084"/>
            <a:ext cx="7497083" cy="0"/>
          </a:xfrm>
          <a:prstGeom prst="line">
            <a:avLst/>
          </a:prstGeom>
          <a:ln w="12700"/>
        </p:spPr>
        <p:style>
          <a:lnRef idx="1">
            <a:schemeClr val="accent6"/>
          </a:lnRef>
          <a:fillRef idx="0">
            <a:schemeClr val="accent6"/>
          </a:fillRef>
          <a:effectRef idx="0">
            <a:schemeClr val="accent6"/>
          </a:effectRef>
          <a:fontRef idx="minor">
            <a:schemeClr val="tx1"/>
          </a:fontRef>
        </p:style>
      </p:cxnSp>
      <p:sp>
        <p:nvSpPr>
          <p:cNvPr id="16" name="TextShape 2">
            <a:extLst>
              <a:ext uri="{FF2B5EF4-FFF2-40B4-BE49-F238E27FC236}">
                <a16:creationId xmlns:a16="http://schemas.microsoft.com/office/drawing/2014/main" id="{88C0AC96-BB7F-9949-8501-C8B677B2E775}"/>
              </a:ext>
            </a:extLst>
          </p:cNvPr>
          <p:cNvSpPr txBox="1"/>
          <p:nvPr/>
        </p:nvSpPr>
        <p:spPr>
          <a:xfrm>
            <a:off x="1135640" y="1161444"/>
            <a:ext cx="7504360" cy="3693319"/>
          </a:xfrm>
          <a:prstGeom prst="rect">
            <a:avLst/>
          </a:prstGeom>
          <a:noFill/>
          <a:ln>
            <a:noFill/>
          </a:ln>
        </p:spPr>
        <p:txBody>
          <a:bodyPr wrap="square" lIns="0" tIns="0" rIns="0" bIns="0">
            <a:spAutoFit/>
          </a:bodyPr>
          <a:lstStyle/>
          <a:p>
            <a:r>
              <a:rPr lang="en-GB" sz="2400" b="0" strike="noStrike" spc="-1" dirty="0">
                <a:latin typeface="Times New Roman" panose="02020603050405020304" pitchFamily="18" charset="0"/>
                <a:cs typeface="Times New Roman" panose="02020603050405020304" pitchFamily="18" charset="0"/>
              </a:rPr>
              <a:t>ID 75 </a:t>
            </a:r>
            <a:r>
              <a:rPr lang="en-US" sz="2400" b="0" strike="noStrike" spc="-1" dirty="0">
                <a:latin typeface="Times New Roman" panose="02020603050405020304" pitchFamily="18" charset="0"/>
                <a:cs typeface="Times New Roman" panose="02020603050405020304" pitchFamily="18" charset="0"/>
              </a:rPr>
              <a:t>Fake Smiles for The Machine Boss? A Study of Employees' Emotional Labor Performance Under Artificial Intelligence Supervision</a:t>
            </a:r>
            <a:endParaRPr lang="en-GB" sz="2400" b="0" strike="noStrike" spc="-1" dirty="0">
              <a:latin typeface="Times New Roman" panose="02020603050405020304" pitchFamily="18" charset="0"/>
              <a:cs typeface="Times New Roman" panose="02020603050405020304" pitchFamily="18" charset="0"/>
            </a:endParaRPr>
          </a:p>
          <a:p>
            <a:r>
              <a:rPr lang="en-GB" sz="2400" b="0" strike="noStrike" spc="-1" dirty="0">
                <a:latin typeface="Times New Roman" panose="02020603050405020304" pitchFamily="18" charset="0"/>
                <a:cs typeface="Times New Roman" panose="02020603050405020304" pitchFamily="18" charset="0"/>
              </a:rPr>
              <a:t>Author: </a:t>
            </a:r>
          </a:p>
          <a:p>
            <a:r>
              <a:rPr lang="en-US" sz="2400" b="1" strike="noStrike" spc="-1" dirty="0">
                <a:latin typeface="Times New Roman" panose="02020603050405020304" pitchFamily="18" charset="0"/>
                <a:cs typeface="Times New Roman" panose="02020603050405020304" pitchFamily="18" charset="0"/>
              </a:rPr>
              <a:t>Xin Xu </a:t>
            </a:r>
            <a:r>
              <a:rPr lang="en-US" sz="2400" b="0" strike="noStrike" spc="-1" dirty="0">
                <a:latin typeface="Times New Roman" panose="02020603050405020304" pitchFamily="18" charset="0"/>
                <a:cs typeface="Times New Roman" panose="02020603050405020304" pitchFamily="18" charset="0"/>
              </a:rPr>
              <a:t>(xuxin@stu.xmu.edu.cn, Sun </a:t>
            </a:r>
            <a:r>
              <a:rPr lang="en-US" sz="2400" b="0" strike="noStrike" spc="-1" dirty="0" err="1">
                <a:latin typeface="Times New Roman" panose="02020603050405020304" pitchFamily="18" charset="0"/>
                <a:cs typeface="Times New Roman" panose="02020603050405020304" pitchFamily="18" charset="0"/>
              </a:rPr>
              <a:t>Yat-sen</a:t>
            </a:r>
            <a:r>
              <a:rPr lang="en-US" sz="2400" b="0" strike="noStrike" spc="-1" dirty="0">
                <a:latin typeface="Times New Roman" panose="02020603050405020304" pitchFamily="18" charset="0"/>
                <a:cs typeface="Times New Roman" panose="02020603050405020304" pitchFamily="18" charset="0"/>
              </a:rPr>
              <a:t> University)*; </a:t>
            </a:r>
            <a:r>
              <a:rPr lang="en-US" sz="2400" b="0" strike="noStrike" spc="-1" dirty="0" err="1">
                <a:latin typeface="Times New Roman" panose="02020603050405020304" pitchFamily="18" charset="0"/>
                <a:cs typeface="Times New Roman" panose="02020603050405020304" pitchFamily="18" charset="0"/>
              </a:rPr>
              <a:t>Yasheng</a:t>
            </a:r>
            <a:r>
              <a:rPr lang="en-US" sz="2400" b="0" strike="noStrike" spc="-1" dirty="0">
                <a:latin typeface="Times New Roman" panose="02020603050405020304" pitchFamily="18" charset="0"/>
                <a:cs typeface="Times New Roman" panose="02020603050405020304" pitchFamily="18" charset="0"/>
              </a:rPr>
              <a:t> Chen (Xiamen University); </a:t>
            </a:r>
            <a:r>
              <a:rPr lang="en-US" sz="2400" b="0" strike="noStrike" spc="-1" dirty="0" err="1">
                <a:latin typeface="Times New Roman" panose="02020603050405020304" pitchFamily="18" charset="0"/>
                <a:cs typeface="Times New Roman" panose="02020603050405020304" pitchFamily="18" charset="0"/>
              </a:rPr>
              <a:t>Ziwei</a:t>
            </a:r>
            <a:r>
              <a:rPr lang="en-US" sz="2400" b="0" strike="noStrike" spc="-1" dirty="0">
                <a:latin typeface="Times New Roman" panose="02020603050405020304" pitchFamily="18" charset="0"/>
                <a:cs typeface="Times New Roman" panose="02020603050405020304" pitchFamily="18" charset="0"/>
              </a:rPr>
              <a:t> Liang (Xiamen University), China</a:t>
            </a:r>
            <a:endParaRPr lang="en-GB" sz="2400" b="0" strike="noStrike" spc="-1" dirty="0">
              <a:latin typeface="Times New Roman" panose="02020603050405020304" pitchFamily="18" charset="0"/>
              <a:cs typeface="Times New Roman" panose="02020603050405020304" pitchFamily="18" charset="0"/>
            </a:endParaRPr>
          </a:p>
          <a:p>
            <a:r>
              <a:rPr lang="en-GB" sz="2400" b="0" strike="noStrike" spc="-1" dirty="0">
                <a:latin typeface="Times New Roman" panose="02020603050405020304" pitchFamily="18" charset="0"/>
                <a:cs typeface="Times New Roman" panose="02020603050405020304" pitchFamily="18" charset="0"/>
              </a:rPr>
              <a:t>Discussant: </a:t>
            </a:r>
          </a:p>
          <a:p>
            <a:r>
              <a:rPr lang="fi-FI" sz="2400" b="0" strike="noStrike" spc="-1" dirty="0">
                <a:latin typeface="Times New Roman" panose="02020603050405020304" pitchFamily="18" charset="0"/>
                <a:cs typeface="Times New Roman" panose="02020603050405020304" pitchFamily="18" charset="0"/>
              </a:rPr>
              <a:t>Fumiko Takeda (ftakeda@kbs.keio.ac.jp, Keio University), Japan</a:t>
            </a:r>
            <a:endParaRPr lang="en-GB" sz="2400" b="0" strike="noStrike" spc="-1" dirty="0">
              <a:latin typeface="Times New Roman" panose="02020603050405020304" pitchFamily="18" charset="0"/>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37A47BC1-2016-48B3-B130-8C34CAEAE1B1}"/>
              </a:ext>
            </a:extLst>
          </p:cNvPr>
          <p:cNvSpPr txBox="1"/>
          <p:nvPr/>
        </p:nvSpPr>
        <p:spPr>
          <a:xfrm>
            <a:off x="1135639" y="90516"/>
            <a:ext cx="7497083" cy="523220"/>
          </a:xfrm>
          <a:prstGeom prst="rect">
            <a:avLst/>
          </a:prstGeom>
          <a:noFill/>
        </p:spPr>
        <p:txBody>
          <a:bodyPr wrap="square">
            <a:spAutoFit/>
          </a:bodyPr>
          <a:lstStyle/>
          <a:p>
            <a:pPr algn="ctr"/>
            <a:r>
              <a:rPr kumimoji="1" lang="en-US" altLang="ja-JP" sz="2800" b="1" dirty="0">
                <a:latin typeface="Times New Roman" panose="02020603050405020304" pitchFamily="18" charset="0"/>
                <a:cs typeface="Times New Roman" panose="02020603050405020304" pitchFamily="18" charset="0"/>
              </a:rPr>
              <a:t>Papers at This Session (2)</a:t>
            </a:r>
            <a:endParaRPr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13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489</TotalTime>
  <Words>1134</Words>
  <Application>Microsoft Office PowerPoint</Application>
  <PresentationFormat>On-screen Show (4:3)</PresentationFormat>
  <Paragraphs>98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Calibri Light</vt:lpstr>
      <vt:lpstr>Century</vt:lpstr>
      <vt:lpstr>Times New Roman</vt:lpstr>
      <vt:lpstr>Wingdings</vt:lpstr>
      <vt:lpstr>Office Theme</vt:lpstr>
      <vt:lpstr>      Asia-Pacific Management Accounting Association 2024 APMAA Academic Paper Sessions                                29-30, October 2024 </vt:lpstr>
      <vt:lpstr>PowerPoint Presentation</vt:lpstr>
      <vt:lpstr>PowerPoint Presentation</vt:lpstr>
      <vt:lpstr>PowerPoint Presentation</vt:lpstr>
      <vt:lpstr>PowerPoint Presentation</vt:lpstr>
      <vt:lpstr>PowerPoint Presentation</vt:lpstr>
      <vt:lpstr>      Asia-Pacific Management Accounting Association 2024 APMAA Academic Paper Sessions                                29-30, October 2024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susumu ueno</cp:lastModifiedBy>
  <cp:revision>23</cp:revision>
  <dcterms:created xsi:type="dcterms:W3CDTF">2021-10-24T13:41:34Z</dcterms:created>
  <dcterms:modified xsi:type="dcterms:W3CDTF">2024-09-29T00:59:53Z</dcterms:modified>
</cp:coreProperties>
</file>