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8" r:id="rId1"/>
  </p:sldMasterIdLst>
  <p:sldIdLst>
    <p:sldId id="276" r:id="rId2"/>
    <p:sldId id="268" r:id="rId3"/>
    <p:sldId id="273" r:id="rId4"/>
    <p:sldId id="270" r:id="rId5"/>
    <p:sldId id="271" r:id="rId6"/>
    <p:sldId id="269" r:id="rId7"/>
    <p:sldId id="277" r:id="rId8"/>
    <p:sldId id="267" r:id="rId9"/>
    <p:sldId id="257" r:id="rId10"/>
    <p:sldId id="259" r:id="rId11"/>
    <p:sldId id="260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B5DDB0E-8DD3-4218-A2E8-66BBFAD2D439}">
          <p14:sldIdLst>
            <p14:sldId id="276"/>
            <p14:sldId id="268"/>
            <p14:sldId id="273"/>
            <p14:sldId id="270"/>
            <p14:sldId id="271"/>
            <p14:sldId id="269"/>
            <p14:sldId id="277"/>
          </p14:sldIdLst>
        </p14:section>
        <p14:section name="Untitled Section" id="{62B9D06E-318B-439A-B988-6638C987E5D4}">
          <p14:sldIdLst>
            <p14:sldId id="267"/>
            <p14:sldId id="257"/>
            <p14:sldId id="259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74"/>
  </p:normalViewPr>
  <p:slideViewPr>
    <p:cSldViewPr snapToGrid="0" snapToObjects="1">
      <p:cViewPr varScale="1">
        <p:scale>
          <a:sx n="62" d="100"/>
          <a:sy n="62" d="100"/>
        </p:scale>
        <p:origin x="13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DB259-277C-5C35-9EDC-CA23A94C2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EF2CA8-C88F-5F9F-E71D-3E00D9A01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6E8FD8-9C6A-6C1B-1024-BE9DB9BB7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112AB3-69B6-50F0-BACA-BFAFC9A9F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95F31-DB74-B75F-4326-8305E1851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86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4B670-1EA2-5E97-2A02-1BC784755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9E2928-6C65-B92E-B5E9-648A5687A2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5E1DC-18DB-5497-B8BC-B4666FEF4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77C1-A34B-2074-13F1-6BB2869C5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208B6-6E9E-47D3-365A-7C39849E1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7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DD80FC-E19F-EB2E-744E-C16145F224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FE1B61-D336-4A7D-A3EF-D09296AC9B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672F1-AEF2-C4B6-2C43-1761F406A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D779-A6B2-8C38-9445-EF72E91C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0DACE-C345-137C-6AD0-87697E86F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9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8580F-5B3E-7826-96EB-22459B2F0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60347-B667-A4AD-CD2D-E1F87C490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33B2F-6597-B7AB-79F7-697F1CBD4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1173A-13BC-75BF-946D-B15734246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A6795-857E-EF75-47B4-82541AEC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8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52387-824D-9EC3-25D3-A1E13DA0B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C53DB-86A3-1CD8-39A4-6ED15A591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C2D67-2DB5-7EC9-E2AB-0E2852C7A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BE135-1709-9BE2-1926-24433EBB0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B2529-AEC6-EEE2-9F35-95F302202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09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2F34E-A47C-A7C4-3727-EBBE2F8C2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C61AD-3517-78BB-1B8F-5924887EE2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A0A6E0-4845-B29A-E4A0-5D9F63A084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3CFBA-E477-8ED1-72DF-6960CD2DA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C3C05-42DA-9E9A-A927-52315E5C1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02B807-2668-615B-EE10-1922E3FC6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543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BF629-0E49-16AA-A191-3153E84B6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8DDB8-A6B6-255D-97F2-04E819C00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F27BA6-AEAD-34FA-0651-007C2031B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777F6A-869E-13F1-7B0A-B3C9996815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E38277-D953-4F5E-327D-C054A2F81D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15F165-8A12-ACE4-D240-F56465EE3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0C34C7-720C-A34C-3C15-ED57EB074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E0753F-B198-F3D8-491C-5DFE7F7FC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70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0E1DA-AF9E-9332-42EA-11CEA287B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235EEE-0B21-232D-37B6-B8B7E26E0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94548A-0EE6-F360-CED1-B632C6E8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3DE84E-C2EE-782A-A725-F5F2469AA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98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372931-C4BB-F078-E31B-674EAA646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C790F5-1CDC-C695-14EB-0507A1C7C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461FB1-5B84-9BFD-BAE5-F6CD2F7A2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45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0A4F9-E819-EE87-C100-34FE8D04F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0E0F5-1814-E81B-F1F1-3E76E66FA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689279-FFEF-E978-67F1-665523A071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AE6D8-0BA1-41C6-B5FC-9FCF6111F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BEA59-857A-5564-7157-E7BFB1DF1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A7868D-CEDA-3B2D-12CC-2E423A12F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33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84EC-B9E1-224D-E4BD-CFCC1427B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2C2232-DABF-411E-B0FE-F3E415C2E4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40AE35-3C5E-C544-F2EA-F155A0AB96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DF51F-2EBC-C689-11D3-5B4DDE3B7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1ED9E3-2C12-BE8A-373D-A1B6B85C0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D408E-2D55-C49F-F6D2-5A4601E6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53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9F9C6C-D9F8-BB7C-ED97-9D1B757E4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ECDA7-7F37-D691-556E-ED447B2BE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93FEF-E20E-B9E2-F422-8A39D4C947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295E0-E836-AA49-8E48-24BD8B58A95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50E85-B989-2252-9DE8-3DDA33CA36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B87C0-1034-F1AB-EB64-81B2FDA4C4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CADB2-C06A-1449-B48A-292013FE0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0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A3BF6-5EE6-3694-8F8B-C3A860E60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" y="365126"/>
            <a:ext cx="8900160" cy="1925727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2700" b="0" i="0" dirty="0">
                <a:solidFill>
                  <a:srgbClr val="FF0066"/>
                </a:solidFill>
                <a:effectLst/>
                <a:latin typeface="Arial Black" panose="020B0A04020102020204" pitchFamily="34" charset="0"/>
              </a:rPr>
              <a:t>      </a:t>
            </a:r>
            <a:r>
              <a:rPr lang="en-US" sz="22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Asia-Pacific Management Accounting Association</a:t>
            </a:r>
            <a:br>
              <a:rPr lang="en-US" sz="27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</a:br>
            <a:r>
              <a:rPr lang="en-US" sz="31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2025 APMAA Academic Paper Sessions         </a:t>
            </a:r>
            <a:br>
              <a:rPr lang="en-US" sz="27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</a:br>
            <a:r>
              <a:rPr lang="en-US" sz="27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                      25-26,</a:t>
            </a:r>
            <a:r>
              <a:rPr lang="en-US" sz="22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 October 2025</a:t>
            </a:r>
            <a:br>
              <a:rPr lang="en-US" sz="2700" b="0" i="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</a:br>
            <a:endParaRPr lang="en-US" sz="2700" dirty="0">
              <a:latin typeface="Arial Black" panose="020B0A040201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572951E-87FD-89EE-E4B7-14AC97519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85" y="5143999"/>
            <a:ext cx="2058035" cy="1513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63C37CD-4782-7731-B08E-8E7E4025DA47}"/>
              </a:ext>
            </a:extLst>
          </p:cNvPr>
          <p:cNvSpPr txBox="1"/>
          <p:nvPr/>
        </p:nvSpPr>
        <p:spPr>
          <a:xfrm>
            <a:off x="2407920" y="5786075"/>
            <a:ext cx="64922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Edited by Susumu Ueno, APMAA Chair, Sep. 8, 2025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107861-13FB-0E86-15C5-7A70F3DDF544}"/>
              </a:ext>
            </a:extLst>
          </p:cNvPr>
          <p:cNvSpPr txBox="1"/>
          <p:nvPr/>
        </p:nvSpPr>
        <p:spPr>
          <a:xfrm>
            <a:off x="498297" y="2019406"/>
            <a:ext cx="796247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Guidelines for Presenters, Moderators, and Discussants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(for the Academic Paper Sessions)</a:t>
            </a:r>
            <a:b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Guidelines for Presenters, Discussants, and Moderators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Message to the Presenters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Model PPT Slide Structure for a 20-Minute Presentation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Guidelines for Discussants and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Moderators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68796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E0ED3F3-F2AF-7C4B-88F3-6B2F15FF9A3D}"/>
              </a:ext>
            </a:extLst>
          </p:cNvPr>
          <p:cNvSpPr txBox="1">
            <a:spLocks/>
          </p:cNvSpPr>
          <p:nvPr/>
        </p:nvSpPr>
        <p:spPr>
          <a:xfrm>
            <a:off x="1006867" y="5815174"/>
            <a:ext cx="7171362" cy="5342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lang="en-ID" sz="18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600" dirty="0">
                <a:solidFill>
                  <a:srgbClr val="7030A0"/>
                </a:solidFill>
              </a:rPr>
              <a:t>The 2025 Annual Conference Asia-Pacific Management Accounting Association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E26911D-9B0C-6249-8B34-60206503D8F8}"/>
              </a:ext>
            </a:extLst>
          </p:cNvPr>
          <p:cNvSpPr txBox="1">
            <a:spLocks/>
          </p:cNvSpPr>
          <p:nvPr/>
        </p:nvSpPr>
        <p:spPr>
          <a:xfrm>
            <a:off x="6457950" y="620886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7226D9F-6A8C-6E4F-82B4-3805AD9D0E5B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5D4D631-4044-674C-BB6D-40F89AE7B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59" y="126481"/>
            <a:ext cx="1013981" cy="1013981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BB0193-22BC-B44D-B661-1F9B2D44A4EC}"/>
              </a:ext>
            </a:extLst>
          </p:cNvPr>
          <p:cNvCxnSpPr>
            <a:cxnSpLocks/>
          </p:cNvCxnSpPr>
          <p:nvPr/>
        </p:nvCxnSpPr>
        <p:spPr>
          <a:xfrm>
            <a:off x="1135640" y="757084"/>
            <a:ext cx="7497083" cy="0"/>
          </a:xfrm>
          <a:prstGeom prst="line">
            <a:avLst/>
          </a:prstGeom>
          <a:ln w="127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Shape 2">
            <a:extLst>
              <a:ext uri="{FF2B5EF4-FFF2-40B4-BE49-F238E27FC236}">
                <a16:creationId xmlns:a16="http://schemas.microsoft.com/office/drawing/2014/main" id="{88C0AC96-BB7F-9949-8501-C8B677B2E775}"/>
              </a:ext>
            </a:extLst>
          </p:cNvPr>
          <p:cNvSpPr txBox="1"/>
          <p:nvPr/>
        </p:nvSpPr>
        <p:spPr>
          <a:xfrm>
            <a:off x="1135640" y="1161444"/>
            <a:ext cx="7504360" cy="369331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GB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 75 </a:t>
            </a: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Fake Smiles for The Machine Boss? A Study of Employees' Emotional Labor Performance Under Artificial Intelligence Supervision</a:t>
            </a:r>
            <a:endParaRPr lang="en-GB" sz="2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Author: </a:t>
            </a:r>
          </a:p>
          <a:p>
            <a:r>
              <a:rPr lang="en-US" sz="24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Xin Xu </a:t>
            </a: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(xuxin@stu.xmu.edu.cn, Sun </a:t>
            </a:r>
            <a:r>
              <a:rPr lang="en-US" sz="2400" b="0" strike="noStrike" spc="-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Yat-sen</a:t>
            </a: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University)*; </a:t>
            </a:r>
            <a:r>
              <a:rPr lang="en-US" sz="2400" b="0" strike="noStrike" spc="-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Yasheng</a:t>
            </a: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Chen (Xiamen University); </a:t>
            </a:r>
            <a:r>
              <a:rPr lang="en-US" sz="2400" b="0" strike="noStrike" spc="-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Ziwei</a:t>
            </a: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Liang (Xiamen University), China</a:t>
            </a:r>
            <a:endParaRPr lang="en-GB" sz="2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Discussant: </a:t>
            </a:r>
          </a:p>
          <a:p>
            <a:r>
              <a:rPr lang="fi-FI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Fumiko Takeda (ftakeda@kbs.keio.ac.jp, Keio University), Japan</a:t>
            </a:r>
            <a:endParaRPr lang="en-GB" sz="2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7A47BC1-2016-48B3-B130-8C34CAEAE1B1}"/>
              </a:ext>
            </a:extLst>
          </p:cNvPr>
          <p:cNvSpPr txBox="1"/>
          <p:nvPr/>
        </p:nvSpPr>
        <p:spPr>
          <a:xfrm>
            <a:off x="1135639" y="90516"/>
            <a:ext cx="74970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Papers at This Session (2)</a:t>
            </a:r>
            <a:endParaRPr lang="ja-JP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13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E0ED3F3-F2AF-7C4B-88F3-6B2F15FF9A3D}"/>
              </a:ext>
            </a:extLst>
          </p:cNvPr>
          <p:cNvSpPr txBox="1">
            <a:spLocks/>
          </p:cNvSpPr>
          <p:nvPr/>
        </p:nvSpPr>
        <p:spPr>
          <a:xfrm>
            <a:off x="1197781" y="5885890"/>
            <a:ext cx="7138054" cy="4300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lang="en-ID" sz="18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600" dirty="0">
                <a:solidFill>
                  <a:srgbClr val="7030A0"/>
                </a:solidFill>
              </a:rPr>
              <a:t>The 2025 Annual Conference Asia-Pacific Management Accounting Association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E26911D-9B0C-6249-8B34-60206503D8F8}"/>
              </a:ext>
            </a:extLst>
          </p:cNvPr>
          <p:cNvSpPr txBox="1">
            <a:spLocks/>
          </p:cNvSpPr>
          <p:nvPr/>
        </p:nvSpPr>
        <p:spPr>
          <a:xfrm>
            <a:off x="6457950" y="620886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7226D9F-6A8C-6E4F-82B4-3805AD9D0E5B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5D4D631-4044-674C-BB6D-40F89AE7B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59" y="126481"/>
            <a:ext cx="1013981" cy="1013981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BB0193-22BC-B44D-B661-1F9B2D44A4EC}"/>
              </a:ext>
            </a:extLst>
          </p:cNvPr>
          <p:cNvCxnSpPr>
            <a:cxnSpLocks/>
          </p:cNvCxnSpPr>
          <p:nvPr/>
        </p:nvCxnSpPr>
        <p:spPr>
          <a:xfrm>
            <a:off x="1135640" y="757084"/>
            <a:ext cx="7497083" cy="0"/>
          </a:xfrm>
          <a:prstGeom prst="line">
            <a:avLst/>
          </a:prstGeom>
          <a:ln w="127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Shape 2">
            <a:extLst>
              <a:ext uri="{FF2B5EF4-FFF2-40B4-BE49-F238E27FC236}">
                <a16:creationId xmlns:a16="http://schemas.microsoft.com/office/drawing/2014/main" id="{88C0AC96-BB7F-9949-8501-C8B677B2E775}"/>
              </a:ext>
            </a:extLst>
          </p:cNvPr>
          <p:cNvSpPr txBox="1"/>
          <p:nvPr/>
        </p:nvSpPr>
        <p:spPr>
          <a:xfrm>
            <a:off x="1018267" y="2321004"/>
            <a:ext cx="7497083" cy="221599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minutes for Presentation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minutes for Discussant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minutes for Question and Answer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notify presenter and discussant of the remaining time (“5 minutes remaining” and “time out”).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7A47BC1-2016-48B3-B130-8C34CAEAE1B1}"/>
              </a:ext>
            </a:extLst>
          </p:cNvPr>
          <p:cNvSpPr txBox="1"/>
          <p:nvPr/>
        </p:nvSpPr>
        <p:spPr>
          <a:xfrm>
            <a:off x="1142917" y="175023"/>
            <a:ext cx="74970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Allocation for Each Paper</a:t>
            </a:r>
            <a:endParaRPr lang="ja-JP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1AA8EA-598D-800F-5E7A-03F7013CAF71}"/>
              </a:ext>
            </a:extLst>
          </p:cNvPr>
          <p:cNvSpPr txBox="1"/>
          <p:nvPr/>
        </p:nvSpPr>
        <p:spPr>
          <a:xfrm>
            <a:off x="1142917" y="895666"/>
            <a:ext cx="7674405" cy="2669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id-ID" sz="1800" kern="0" dirty="0">
                <a:effectLst/>
                <a:latin typeface="Times New Roman" panose="02020603050405020304" pitchFamily="18" charset="0"/>
                <a:ea typeface="ＭＳ 明朝" panose="02020609040205080304" pitchFamily="17" charset="-128"/>
                <a:cs typeface="Cordia New" panose="020B0304020202020204" pitchFamily="34" charset="-34"/>
              </a:rPr>
              <a:t> </a:t>
            </a:r>
            <a:r>
              <a:rPr lang="th-TH" sz="1800" kern="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id-ID" sz="20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ＭＳ 明朝" panose="02020609040205080304" pitchFamily="17" charset="-128"/>
                <a:cs typeface="Cordia New" panose="020B0304020202020204" pitchFamily="34" charset="-34"/>
              </a:rPr>
              <a:t>20 min</a:t>
            </a:r>
            <a:r>
              <a:rPr lang="th-TH" sz="2000" kern="0" dirty="0">
                <a:solidFill>
                  <a:srgbClr val="FF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 </a:t>
            </a:r>
            <a:r>
              <a:rPr lang="id-ID" sz="20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ＭＳ 明朝" panose="02020609040205080304" pitchFamily="17" charset="-128"/>
                <a:cs typeface="Cordia New" panose="020B0304020202020204" pitchFamily="34" charset="-34"/>
              </a:rPr>
              <a:t>Presentation, 10 min. Discussion, and 5 min</a:t>
            </a:r>
            <a:r>
              <a:rPr lang="th-TH" sz="2000" kern="0" dirty="0">
                <a:solidFill>
                  <a:srgbClr val="FF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 </a:t>
            </a:r>
            <a:r>
              <a:rPr lang="id-ID" sz="20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ＭＳ 明朝" panose="02020609040205080304" pitchFamily="17" charset="-128"/>
                <a:cs typeface="Cordia New" panose="020B0304020202020204" pitchFamily="34" charset="-34"/>
              </a:rPr>
              <a:t>Q&amp;A per paper</a:t>
            </a:r>
            <a:r>
              <a:rPr lang="th-TH" sz="2000" kern="0" dirty="0">
                <a:solidFill>
                  <a:srgbClr val="FF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)</a:t>
            </a:r>
            <a:endParaRPr lang="en-US" sz="2000" kern="100" dirty="0">
              <a:solidFill>
                <a:srgbClr val="FF0000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32243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E0ED3F3-F2AF-7C4B-88F3-6B2F15FF9A3D}"/>
              </a:ext>
            </a:extLst>
          </p:cNvPr>
          <p:cNvSpPr txBox="1">
            <a:spLocks/>
          </p:cNvSpPr>
          <p:nvPr/>
        </p:nvSpPr>
        <p:spPr>
          <a:xfrm>
            <a:off x="1010990" y="5758389"/>
            <a:ext cx="7115867" cy="738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lang="en-ID" sz="18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600" dirty="0">
                <a:solidFill>
                  <a:srgbClr val="7030A0"/>
                </a:solidFill>
              </a:rPr>
              <a:t>The 2025 Annual Conference Asia-Pacific Management Accounting Association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E26911D-9B0C-6249-8B34-60206503D8F8}"/>
              </a:ext>
            </a:extLst>
          </p:cNvPr>
          <p:cNvSpPr txBox="1">
            <a:spLocks/>
          </p:cNvSpPr>
          <p:nvPr/>
        </p:nvSpPr>
        <p:spPr>
          <a:xfrm>
            <a:off x="6457950" y="620886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7226D9F-6A8C-6E4F-82B4-3805AD9D0E5B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5D4D631-4044-674C-BB6D-40F89AE7B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59" y="126481"/>
            <a:ext cx="1013981" cy="1013981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BB0193-22BC-B44D-B661-1F9B2D44A4EC}"/>
              </a:ext>
            </a:extLst>
          </p:cNvPr>
          <p:cNvCxnSpPr>
            <a:cxnSpLocks/>
          </p:cNvCxnSpPr>
          <p:nvPr/>
        </p:nvCxnSpPr>
        <p:spPr>
          <a:xfrm>
            <a:off x="1135640" y="757084"/>
            <a:ext cx="7497083" cy="0"/>
          </a:xfrm>
          <a:prstGeom prst="line">
            <a:avLst/>
          </a:prstGeom>
          <a:ln w="127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Shape 2">
            <a:extLst>
              <a:ext uri="{FF2B5EF4-FFF2-40B4-BE49-F238E27FC236}">
                <a16:creationId xmlns:a16="http://schemas.microsoft.com/office/drawing/2014/main" id="{88C0AC96-BB7F-9949-8501-C8B677B2E775}"/>
              </a:ext>
            </a:extLst>
          </p:cNvPr>
          <p:cNvSpPr txBox="1"/>
          <p:nvPr/>
        </p:nvSpPr>
        <p:spPr>
          <a:xfrm>
            <a:off x="1010990" y="1795488"/>
            <a:ext cx="7504360" cy="147732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 are allowed to ask questions by using chat room in zoom or in a presentation room.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participant can only ask once, to give chances to other participants.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7A47BC1-2016-48B3-B130-8C34CAEAE1B1}"/>
              </a:ext>
            </a:extLst>
          </p:cNvPr>
          <p:cNvSpPr txBox="1"/>
          <p:nvPr/>
        </p:nvSpPr>
        <p:spPr>
          <a:xfrm>
            <a:off x="823458" y="175023"/>
            <a:ext cx="74970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Requests for Participants</a:t>
            </a:r>
            <a:endParaRPr lang="ja-JP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Shape 2">
            <a:extLst>
              <a:ext uri="{FF2B5EF4-FFF2-40B4-BE49-F238E27FC236}">
                <a16:creationId xmlns:a16="http://schemas.microsoft.com/office/drawing/2014/main" id="{6594F164-BE59-38D0-9443-9AD5FC9F3598}"/>
              </a:ext>
            </a:extLst>
          </p:cNvPr>
          <p:cNvSpPr txBox="1"/>
          <p:nvPr/>
        </p:nvSpPr>
        <p:spPr>
          <a:xfrm>
            <a:off x="1010990" y="4371509"/>
            <a:ext cx="7504360" cy="7386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48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let’s start!</a:t>
            </a:r>
          </a:p>
        </p:txBody>
      </p:sp>
    </p:spTree>
    <p:extLst>
      <p:ext uri="{BB962C8B-B14F-4D97-AF65-F5344CB8AC3E}">
        <p14:creationId xmlns:p14="http://schemas.microsoft.com/office/powerpoint/2010/main" val="2561994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776A7A3-1FE5-DC3B-EA87-30BE56A386B2}"/>
              </a:ext>
            </a:extLst>
          </p:cNvPr>
          <p:cNvSpPr txBox="1"/>
          <p:nvPr/>
        </p:nvSpPr>
        <p:spPr>
          <a:xfrm>
            <a:off x="91392" y="1017141"/>
            <a:ext cx="8775206" cy="460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8745" marR="102870" algn="ctr">
              <a:lnSpc>
                <a:spcPct val="107000"/>
              </a:lnSpc>
              <a:spcBef>
                <a:spcPts val="995"/>
              </a:spcBef>
            </a:pP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Guidelines for Presenters, Discussants, and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Moderators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41E8EE-0812-59E0-628D-F1A5A2E4225B}"/>
              </a:ext>
            </a:extLst>
          </p:cNvPr>
          <p:cNvSpPr txBox="1"/>
          <p:nvPr/>
        </p:nvSpPr>
        <p:spPr>
          <a:xfrm>
            <a:off x="461799" y="1582220"/>
            <a:ext cx="829178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Academic Paper Sessions Guidelines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2025 Academic Paper Sessions, each presentation is allotted 35 minutes, including 20 minutes for the presentation, 10 minutes for discussion, and 5 minutes for a Q&amp;A session.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encourage presenters, discussants, and moderators to use “simple” and clear PowerPoint slides. Aim for about one slide per minute of presentation time, focusing on making the content easy to understand.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Guidelines: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overcrowding slides with text or complex images.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slide should focus on one main point or idea.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a font size of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least 24 points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readability.</a:t>
            </a:r>
          </a:p>
        </p:txBody>
      </p:sp>
      <p:pic>
        <p:nvPicPr>
          <p:cNvPr id="14" name="image4.png">
            <a:extLst>
              <a:ext uri="{FF2B5EF4-FFF2-40B4-BE49-F238E27FC236}">
                <a16:creationId xmlns:a16="http://schemas.microsoft.com/office/drawing/2014/main" id="{3774069A-51C8-63A7-75B3-74F9136F4FE1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84397" y="207198"/>
            <a:ext cx="1695774" cy="809943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675678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F1C0FA-964A-3F12-2E38-F43CE0AB50E9}"/>
              </a:ext>
            </a:extLst>
          </p:cNvPr>
          <p:cNvSpPr txBox="1"/>
          <p:nvPr/>
        </p:nvSpPr>
        <p:spPr>
          <a:xfrm>
            <a:off x="318499" y="226031"/>
            <a:ext cx="8630292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Message to the Presenters</a:t>
            </a:r>
            <a:b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your 20-minute presentation, prepare 10-20 PPT slides. We will hold an online rehearsal in mid-October, and request that you bring your PPT slides draft there. 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send completed slides to all session members and UiTM’s Prof. </a:t>
            </a:r>
            <a:r>
              <a:rPr lang="sv-S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Normah Omar (normah.omar@gmail.com)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October 20.  Any updates to the slides must be promptly shared with your discussant and moderator.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Cautions on PPT Slides: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-Design from the viewer's perspective.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-Use a font size of 20 points or larger.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-Avoid excessive text on slides.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-Provide simple figures and tables that are easy to understand.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online rehearsal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organized in the middle of October will ensure all session members are familiar with their roles.</a:t>
            </a:r>
          </a:p>
        </p:txBody>
      </p:sp>
      <p:pic>
        <p:nvPicPr>
          <p:cNvPr id="4" name="image4.png">
            <a:extLst>
              <a:ext uri="{FF2B5EF4-FFF2-40B4-BE49-F238E27FC236}">
                <a16:creationId xmlns:a16="http://schemas.microsoft.com/office/drawing/2014/main" id="{3E913AD0-21FB-41AD-D03B-A6E8F65EE830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688369" y="226032"/>
            <a:ext cx="1325904" cy="636998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854723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397030-CBCD-D427-286A-684A70A5E36B}"/>
              </a:ext>
            </a:extLst>
          </p:cNvPr>
          <p:cNvSpPr txBox="1"/>
          <p:nvPr/>
        </p:nvSpPr>
        <p:spPr>
          <a:xfrm>
            <a:off x="297951" y="199914"/>
            <a:ext cx="8609743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Model PPT Slide Structure for a 20-Minute Presentation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Below is a general structure, and you may need to adjust it based on your specific content and the conference guidelines.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1: Title Slide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Clearly state the title of your research.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Author(s):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List the names of the authors, their affiliations, and contact information.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Conference Name and Date: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Specify the conference and where you are presenting.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2: Introduction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Briefly introduce the research topic and its significance.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Question(s):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Clearly state the main question(s) your research aims to answer.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Objectives: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Outline the specific goals of your research.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3: Literature Review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Studies: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Highlight the most relevant previous research on the topic.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Gaps: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Identify the gaps in existing knowledge that your research addresses.</a:t>
            </a:r>
          </a:p>
        </p:txBody>
      </p:sp>
      <p:pic>
        <p:nvPicPr>
          <p:cNvPr id="4" name="image4.png">
            <a:extLst>
              <a:ext uri="{FF2B5EF4-FFF2-40B4-BE49-F238E27FC236}">
                <a16:creationId xmlns:a16="http://schemas.microsoft.com/office/drawing/2014/main" id="{20C9F941-A617-0C7A-BB08-AC344B61D756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36306" y="92467"/>
            <a:ext cx="1500026" cy="623718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924400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CFE0C6B-E99D-561B-AFB5-B7A7708F8B3E}"/>
              </a:ext>
            </a:extLst>
          </p:cNvPr>
          <p:cNvSpPr txBox="1"/>
          <p:nvPr/>
        </p:nvSpPr>
        <p:spPr>
          <a:xfrm>
            <a:off x="251717" y="305068"/>
            <a:ext cx="8784404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4: Methodology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Design: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Explain the overall approach (e.g., experimental, survey, case study).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Describe how you collected data (e.g., experiments, interviews, surveys).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Analysis: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Outline the methods used to analyze the data.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5: Results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Findings: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Present the most important results of your research.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Visualizations: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Use charts, graphs, or tables to illustrate your findings.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6: Discussion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Explain the meaning of your results.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Comparison: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Compare your findings to previous research.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Implications: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Discuss the implications of your research for the field.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Limitations: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Acknowledge any limitations of your study.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7: Conclusion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Briefly recap the main points of your research.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Directions: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Suggest potential future research directions.</a:t>
            </a:r>
          </a:p>
        </p:txBody>
      </p:sp>
    </p:spTree>
    <p:extLst>
      <p:ext uri="{BB962C8B-B14F-4D97-AF65-F5344CB8AC3E}">
        <p14:creationId xmlns:p14="http://schemas.microsoft.com/office/powerpoint/2010/main" val="980840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776A7A3-1FE5-DC3B-EA87-30BE56A386B2}"/>
              </a:ext>
            </a:extLst>
          </p:cNvPr>
          <p:cNvSpPr txBox="1"/>
          <p:nvPr/>
        </p:nvSpPr>
        <p:spPr>
          <a:xfrm>
            <a:off x="123289" y="223477"/>
            <a:ext cx="8661114" cy="460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8745" marR="102870">
              <a:lnSpc>
                <a:spcPct val="107000"/>
              </a:lnSpc>
              <a:spcBef>
                <a:spcPts val="995"/>
              </a:spcBef>
            </a:pPr>
            <a:r>
              <a:rPr lang="en-US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4. Guidelines for Discussants and 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Moderators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image4.png">
            <a:extLst>
              <a:ext uri="{FF2B5EF4-FFF2-40B4-BE49-F238E27FC236}">
                <a16:creationId xmlns:a16="http://schemas.microsoft.com/office/drawing/2014/main" id="{5B7BB0C2-79D4-CFF5-C97B-B8BF4BF87482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45506" y="122040"/>
            <a:ext cx="1388085" cy="693477"/>
          </a:xfrm>
          <a:prstGeom prst="rect">
            <a:avLst/>
          </a:prstGeom>
          <a:ln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88502E5-CBA8-4DE9-7FD5-57A0002E8FF9}"/>
              </a:ext>
            </a:extLst>
          </p:cNvPr>
          <p:cNvSpPr txBox="1"/>
          <p:nvPr/>
        </p:nvSpPr>
        <p:spPr>
          <a:xfrm>
            <a:off x="380144" y="1169411"/>
            <a:ext cx="840425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Discussants are allocated a valuable 10-minute window to engage in their discussions.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ensure a well-rounded and engaging dialogue, we recommend that discussants prepare a concise set of 7–10 PowerPoint slides that clearly articulate their key discussion points.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moderator plays a pivotal role in ensuring the smooth coordination of the session.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Their responsibilities include collecting presentation slides in advance from both the session presenter and the discussants. If a discussant is unexpectedly unable to participate (e.g., a no-show), the moderator will seamlessly step in as a substitute, using the provided slides to lead an in-depth discussion of the papers.</a:t>
            </a:r>
          </a:p>
        </p:txBody>
      </p:sp>
    </p:spTree>
    <p:extLst>
      <p:ext uri="{BB962C8B-B14F-4D97-AF65-F5344CB8AC3E}">
        <p14:creationId xmlns:p14="http://schemas.microsoft.com/office/powerpoint/2010/main" val="2531837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3653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A3BF6-5EE6-3694-8F8B-C3A860E60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" y="365126"/>
            <a:ext cx="8900160" cy="1925727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2700" b="0" i="0" dirty="0">
                <a:solidFill>
                  <a:srgbClr val="FF0066"/>
                </a:solidFill>
                <a:effectLst/>
                <a:latin typeface="Arial Black" panose="020B0A04020102020204" pitchFamily="34" charset="0"/>
              </a:rPr>
              <a:t>      </a:t>
            </a:r>
            <a:r>
              <a:rPr lang="en-US" sz="22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Asia-Pacific Management Accounting Association</a:t>
            </a:r>
            <a:br>
              <a:rPr lang="en-US" sz="27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</a:br>
            <a:r>
              <a:rPr lang="en-US" sz="31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2025 APMAA Academic Paper Sessions         </a:t>
            </a:r>
            <a:br>
              <a:rPr lang="en-US" sz="27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</a:br>
            <a:r>
              <a:rPr lang="en-US" sz="27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                      25-26,</a:t>
            </a:r>
            <a:r>
              <a:rPr lang="en-US" sz="2200" b="0" i="0" dirty="0">
                <a:solidFill>
                  <a:srgbClr val="CC0000"/>
                </a:solidFill>
                <a:effectLst/>
                <a:latin typeface="Arial Black" panose="020B0A04020102020204" pitchFamily="34" charset="0"/>
              </a:rPr>
              <a:t> October 2025</a:t>
            </a:r>
            <a:br>
              <a:rPr lang="en-US" sz="2700" b="0" i="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</a:br>
            <a:endParaRPr lang="en-US" sz="2700" dirty="0">
              <a:latin typeface="Arial Black" panose="020B0A040201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572951E-87FD-89EE-E4B7-14AC97519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" y="4979613"/>
            <a:ext cx="2058035" cy="1513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E00A347-4B1E-3346-8B05-A8905F727DAA}"/>
              </a:ext>
            </a:extLst>
          </p:cNvPr>
          <p:cNvSpPr txBox="1"/>
          <p:nvPr/>
        </p:nvSpPr>
        <p:spPr>
          <a:xfrm>
            <a:off x="2184400" y="2290853"/>
            <a:ext cx="45720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APMAA 2025</a:t>
            </a:r>
            <a:br>
              <a:rPr lang="en-US" sz="20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Paper Session Day 2-1</a:t>
            </a:r>
            <a:br>
              <a:rPr lang="en-US" sz="20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Room 1 </a:t>
            </a:r>
          </a:p>
          <a:p>
            <a:pPr algn="ctr"/>
            <a:r>
              <a:rPr lang="en-US" sz="20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October 25 (Wednesday)</a:t>
            </a:r>
            <a:br>
              <a:rPr lang="en-US" sz="20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13.30-15.15 (Malaysia Time)</a:t>
            </a:r>
            <a:endParaRPr lang="en-GB" sz="2000" b="1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3C37CD-4782-7731-B08E-8E7E4025DA47}"/>
              </a:ext>
            </a:extLst>
          </p:cNvPr>
          <p:cNvSpPr txBox="1"/>
          <p:nvPr/>
        </p:nvSpPr>
        <p:spPr>
          <a:xfrm>
            <a:off x="2407920" y="4474152"/>
            <a:ext cx="45720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Moderator</a:t>
            </a:r>
          </a:p>
          <a:p>
            <a:pPr algn="ctr"/>
            <a:r>
              <a:rPr lang="en-US" sz="2800" b="1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Fumiko Takeda </a:t>
            </a:r>
          </a:p>
          <a:p>
            <a:pPr algn="ctr"/>
            <a:r>
              <a:rPr lang="en-US" sz="240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Keio University, Japan</a:t>
            </a:r>
          </a:p>
          <a:p>
            <a:pPr algn="ctr"/>
            <a:r>
              <a:rPr lang="en-GB" sz="240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ftakeda@kbs.keio.ac.jp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726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E0ED3F3-F2AF-7C4B-88F3-6B2F15FF9A3D}"/>
              </a:ext>
            </a:extLst>
          </p:cNvPr>
          <p:cNvSpPr txBox="1">
            <a:spLocks/>
          </p:cNvSpPr>
          <p:nvPr/>
        </p:nvSpPr>
        <p:spPr>
          <a:xfrm>
            <a:off x="1018267" y="5510432"/>
            <a:ext cx="7497083" cy="6419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lang="en-ID" sz="18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600" dirty="0">
                <a:solidFill>
                  <a:srgbClr val="7030A0"/>
                </a:solidFill>
              </a:rPr>
              <a:t>The 2025 Annual Conference Asia-Pacific Management Accounting Association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E26911D-9B0C-6249-8B34-60206503D8F8}"/>
              </a:ext>
            </a:extLst>
          </p:cNvPr>
          <p:cNvSpPr txBox="1">
            <a:spLocks/>
          </p:cNvSpPr>
          <p:nvPr/>
        </p:nvSpPr>
        <p:spPr>
          <a:xfrm>
            <a:off x="6457950" y="620886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7226D9F-6A8C-6E4F-82B4-3805AD9D0E5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5D4D631-4044-674C-BB6D-40F89AE7B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59" y="126481"/>
            <a:ext cx="1013981" cy="1013981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BB0193-22BC-B44D-B661-1F9B2D44A4EC}"/>
              </a:ext>
            </a:extLst>
          </p:cNvPr>
          <p:cNvCxnSpPr>
            <a:cxnSpLocks/>
          </p:cNvCxnSpPr>
          <p:nvPr/>
        </p:nvCxnSpPr>
        <p:spPr>
          <a:xfrm>
            <a:off x="1135640" y="757084"/>
            <a:ext cx="7497083" cy="0"/>
          </a:xfrm>
          <a:prstGeom prst="line">
            <a:avLst/>
          </a:prstGeom>
          <a:ln w="127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Shape 2">
            <a:extLst>
              <a:ext uri="{FF2B5EF4-FFF2-40B4-BE49-F238E27FC236}">
                <a16:creationId xmlns:a16="http://schemas.microsoft.com/office/drawing/2014/main" id="{88C0AC96-BB7F-9949-8501-C8B677B2E775}"/>
              </a:ext>
            </a:extLst>
          </p:cNvPr>
          <p:cNvSpPr txBox="1"/>
          <p:nvPr/>
        </p:nvSpPr>
        <p:spPr>
          <a:xfrm>
            <a:off x="1018267" y="1663453"/>
            <a:ext cx="7497083" cy="332398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GB" sz="2400" b="0" strike="noStrike" spc="-1" dirty="0">
                <a:latin typeface="Arial"/>
              </a:rPr>
              <a:t>ID 9: </a:t>
            </a:r>
            <a:r>
              <a:rPr lang="en-US" sz="2400" b="0" strike="noStrike" spc="-1" dirty="0">
                <a:latin typeface="Arial"/>
              </a:rPr>
              <a:t>Effects Of Shareholder Proposals On The Market Value Of Japanese Firms</a:t>
            </a:r>
          </a:p>
          <a:p>
            <a:r>
              <a:rPr lang="en-GB" sz="2400" b="0" strike="noStrike" spc="-1" dirty="0">
                <a:latin typeface="Arial"/>
              </a:rPr>
              <a:t>Author: </a:t>
            </a:r>
          </a:p>
          <a:p>
            <a:r>
              <a:rPr lang="en-GB" sz="2400" b="0" strike="noStrike" spc="-1" dirty="0">
                <a:latin typeface="Arial"/>
              </a:rPr>
              <a:t>Ryo Sato (University of Tokyo); </a:t>
            </a:r>
          </a:p>
          <a:p>
            <a:r>
              <a:rPr lang="en-GB" sz="2400" b="1" strike="noStrike" spc="-1" dirty="0">
                <a:latin typeface="Arial"/>
              </a:rPr>
              <a:t>Fumiko Takeda </a:t>
            </a:r>
            <a:r>
              <a:rPr lang="en-GB" sz="2400" b="0" strike="noStrike" spc="-1" dirty="0">
                <a:latin typeface="Arial"/>
              </a:rPr>
              <a:t>(ftakeda@kbs.keio.ac.jp, Keio University)*, Japan</a:t>
            </a:r>
          </a:p>
          <a:p>
            <a:r>
              <a:rPr lang="en-GB" sz="2400" b="0" strike="noStrike" spc="-1" dirty="0">
                <a:latin typeface="Arial"/>
              </a:rPr>
              <a:t>Discussant: </a:t>
            </a:r>
          </a:p>
          <a:p>
            <a:r>
              <a:rPr lang="en-GB" sz="2400" b="0" strike="noStrike" spc="-1" dirty="0">
                <a:latin typeface="Arial"/>
              </a:rPr>
              <a:t>Xin Xu (xuxin@stu.xmu.edu.cn, Sun </a:t>
            </a:r>
            <a:r>
              <a:rPr lang="en-GB" sz="2400" b="0" strike="noStrike" spc="-1" dirty="0" err="1">
                <a:latin typeface="Arial"/>
              </a:rPr>
              <a:t>Yat-sen</a:t>
            </a:r>
            <a:r>
              <a:rPr lang="en-GB" sz="2400" b="0" strike="noStrike" spc="-1" dirty="0">
                <a:latin typeface="Arial"/>
              </a:rPr>
              <a:t> University), China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7A47BC1-2016-48B3-B130-8C34CAEAE1B1}"/>
              </a:ext>
            </a:extLst>
          </p:cNvPr>
          <p:cNvSpPr txBox="1"/>
          <p:nvPr/>
        </p:nvSpPr>
        <p:spPr>
          <a:xfrm>
            <a:off x="1142917" y="175023"/>
            <a:ext cx="74970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Papers at This Session (1)</a:t>
            </a:r>
            <a:endParaRPr lang="ja-JP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020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</TotalTime>
  <Words>1123</Words>
  <Application>Microsoft Office PowerPoint</Application>
  <PresentationFormat>On-screen Show (4:3)</PresentationFormat>
  <Paragraphs>95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Century</vt:lpstr>
      <vt:lpstr>Times New Roman</vt:lpstr>
      <vt:lpstr>Wingdings</vt:lpstr>
      <vt:lpstr>Office Theme</vt:lpstr>
      <vt:lpstr>      Asia-Pacific Management Accounting Association 2025 APMAA Academic Paper Sessions                                25-26, October 2025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Asia-Pacific Management Accounting Association 2025 APMAA Academic Paper Sessions                                25-26, October 2025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susumu ueno</cp:lastModifiedBy>
  <cp:revision>28</cp:revision>
  <dcterms:created xsi:type="dcterms:W3CDTF">2021-10-24T13:41:34Z</dcterms:created>
  <dcterms:modified xsi:type="dcterms:W3CDTF">2025-09-29T00:33:17Z</dcterms:modified>
</cp:coreProperties>
</file>